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quickStyle1.xml" ContentType="application/vnd.openxmlformats-officedocument.drawingml.diagramStyl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93" r:id="rId2"/>
    <p:sldId id="294" r:id="rId3"/>
    <p:sldId id="295" r:id="rId4"/>
    <p:sldId id="296" r:id="rId5"/>
    <p:sldId id="297" r:id="rId6"/>
    <p:sldId id="298" r:id="rId7"/>
    <p:sldId id="299" r:id="rId8"/>
    <p:sldId id="300" r:id="rId9"/>
    <p:sldId id="301" r:id="rId10"/>
    <p:sldId id="334" r:id="rId11"/>
    <p:sldId id="335" r:id="rId12"/>
    <p:sldId id="336" r:id="rId13"/>
    <p:sldId id="337" r:id="rId14"/>
    <p:sldId id="338" r:id="rId15"/>
    <p:sldId id="341" r:id="rId16"/>
    <p:sldId id="346" r:id="rId17"/>
    <p:sldId id="400" r:id="rId18"/>
    <p:sldId id="401" r:id="rId19"/>
    <p:sldId id="402" r:id="rId20"/>
    <p:sldId id="403" r:id="rId21"/>
    <p:sldId id="404" r:id="rId22"/>
    <p:sldId id="405" r:id="rId23"/>
    <p:sldId id="306" r:id="rId24"/>
    <p:sldId id="307" r:id="rId25"/>
    <p:sldId id="308" r:id="rId26"/>
    <p:sldId id="309" r:id="rId27"/>
    <p:sldId id="310" r:id="rId28"/>
    <p:sldId id="311" r:id="rId29"/>
    <p:sldId id="313" r:id="rId30"/>
    <p:sldId id="314" r:id="rId31"/>
    <p:sldId id="315" r:id="rId32"/>
    <p:sldId id="316" r:id="rId33"/>
    <p:sldId id="317" r:id="rId34"/>
    <p:sldId id="406" r:id="rId35"/>
    <p:sldId id="318" r:id="rId36"/>
    <p:sldId id="319" r:id="rId37"/>
    <p:sldId id="320" r:id="rId38"/>
    <p:sldId id="321" r:id="rId39"/>
    <p:sldId id="361" r:id="rId40"/>
    <p:sldId id="362" r:id="rId41"/>
    <p:sldId id="363" r:id="rId42"/>
    <p:sldId id="364" r:id="rId43"/>
    <p:sldId id="365" r:id="rId44"/>
    <p:sldId id="366" r:id="rId45"/>
    <p:sldId id="367" r:id="rId46"/>
    <p:sldId id="322" r:id="rId47"/>
    <p:sldId id="323" r:id="rId48"/>
    <p:sldId id="324" r:id="rId49"/>
    <p:sldId id="325" r:id="rId50"/>
    <p:sldId id="368" r:id="rId51"/>
    <p:sldId id="369" r:id="rId52"/>
    <p:sldId id="370" r:id="rId53"/>
    <p:sldId id="371" r:id="rId54"/>
    <p:sldId id="372" r:id="rId55"/>
    <p:sldId id="373" r:id="rId56"/>
    <p:sldId id="374" r:id="rId57"/>
    <p:sldId id="326" r:id="rId58"/>
    <p:sldId id="327" r:id="rId59"/>
    <p:sldId id="328" r:id="rId60"/>
    <p:sldId id="329" r:id="rId61"/>
    <p:sldId id="330" r:id="rId62"/>
    <p:sldId id="331" r:id="rId63"/>
    <p:sldId id="332" r:id="rId64"/>
    <p:sldId id="333"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0" r:id="rId81"/>
    <p:sldId id="391"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92" r:id="rId97"/>
    <p:sldId id="399" r:id="rId98"/>
    <p:sldId id="394" r:id="rId99"/>
    <p:sldId id="395" r:id="rId100"/>
    <p:sldId id="396" r:id="rId101"/>
    <p:sldId id="397" r:id="rId102"/>
    <p:sldId id="398"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338" autoAdjust="0"/>
    <p:restoredTop sz="94660"/>
  </p:normalViewPr>
  <p:slideViewPr>
    <p:cSldViewPr>
      <p:cViewPr>
        <p:scale>
          <a:sx n="100" d="100"/>
          <a:sy n="100" d="100"/>
        </p:scale>
        <p:origin x="312" y="64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26104-2B6D-4635-B488-92D0E60169EC}" type="doc">
      <dgm:prSet loTypeId="urn:microsoft.com/office/officeart/2005/8/layout/cycle7" loCatId="cycle" qsTypeId="urn:microsoft.com/office/officeart/2005/8/quickstyle/simple3" qsCatId="simple" csTypeId="urn:microsoft.com/office/officeart/2005/8/colors/accent1_2" csCatId="accent1" phldr="1"/>
      <dgm:spPr/>
      <dgm:t>
        <a:bodyPr/>
        <a:lstStyle/>
        <a:p>
          <a:endParaRPr lang="en-US"/>
        </a:p>
      </dgm:t>
    </dgm:pt>
    <dgm:pt modelId="{4CAC732E-E111-452A-8933-AAB9614E80E8}">
      <dgm:prSet phldrT="[Text]" custT="1"/>
      <dgm:spPr/>
      <dgm:t>
        <a:bodyPr/>
        <a:lstStyle/>
        <a:p>
          <a:r>
            <a:rPr lang="en-US" sz="1400" dirty="0" smtClean="0">
              <a:solidFill>
                <a:srgbClr val="FF0000"/>
              </a:solidFill>
              <a:latin typeface="Times New Roman" pitchFamily="18" charset="0"/>
              <a:ea typeface="Roboto Light" panose="02000000000000000000" pitchFamily="2" charset="0"/>
              <a:cs typeface="Times New Roman" pitchFamily="18" charset="0"/>
            </a:rPr>
            <a:t>Embedded system</a:t>
          </a:r>
          <a:endParaRPr lang="en-US" sz="1400" dirty="0">
            <a:solidFill>
              <a:srgbClr val="FF0000"/>
            </a:solidFill>
            <a:latin typeface="Times New Roman" pitchFamily="18" charset="0"/>
            <a:ea typeface="Roboto Light" panose="02000000000000000000" pitchFamily="2" charset="0"/>
            <a:cs typeface="Times New Roman" pitchFamily="18" charset="0"/>
          </a:endParaRPr>
        </a:p>
      </dgm:t>
    </dgm:pt>
    <dgm:pt modelId="{741A6781-93F4-4E5F-ACF6-72F4A831B5C1}" type="parTrans" cxnId="{FB594794-D835-409C-B1C9-7CE49987B0D1}">
      <dgm:prSet/>
      <dgm:spPr/>
      <dgm:t>
        <a:bodyPr/>
        <a:lstStyle/>
        <a:p>
          <a:endParaRPr lang="en-US"/>
        </a:p>
      </dgm:t>
    </dgm:pt>
    <dgm:pt modelId="{85ADDDEA-C8B7-45F6-A9B3-EB465D9B2693}" type="sibTrans" cxnId="{FB594794-D835-409C-B1C9-7CE49987B0D1}">
      <dgm:prSet/>
      <dgm:spPr/>
      <dgm:t>
        <a:bodyPr/>
        <a:lstStyle/>
        <a:p>
          <a:endParaRPr lang="en-US"/>
        </a:p>
      </dgm:t>
    </dgm:pt>
    <dgm:pt modelId="{27EEAF74-715E-4B2F-B337-8B3CA3D3B35B}">
      <dgm:prSet phldrT="[Text]" custT="1"/>
      <dgm:spPr/>
      <dgm:t>
        <a:bodyPr/>
        <a:lstStyle/>
        <a:p>
          <a:r>
            <a:rPr lang="en-US" sz="1400" dirty="0" smtClean="0">
              <a:solidFill>
                <a:srgbClr val="FF0000"/>
              </a:solidFill>
              <a:latin typeface="Times New Roman" pitchFamily="18" charset="0"/>
              <a:ea typeface="Roboto Light" panose="02000000000000000000" pitchFamily="2" charset="0"/>
              <a:cs typeface="Times New Roman" pitchFamily="18" charset="0"/>
            </a:rPr>
            <a:t>Software</a:t>
          </a:r>
          <a:endParaRPr lang="en-US" sz="1400" dirty="0">
            <a:solidFill>
              <a:srgbClr val="FF0000"/>
            </a:solidFill>
            <a:latin typeface="Times New Roman" pitchFamily="18" charset="0"/>
            <a:ea typeface="Roboto Light" panose="02000000000000000000" pitchFamily="2" charset="0"/>
            <a:cs typeface="Times New Roman" pitchFamily="18" charset="0"/>
          </a:endParaRPr>
        </a:p>
      </dgm:t>
    </dgm:pt>
    <dgm:pt modelId="{083158EB-99B1-400E-94E6-EADC3F1A9DD8}" type="parTrans" cxnId="{89B08006-2F50-4EBB-A141-583DC9205B64}">
      <dgm:prSet/>
      <dgm:spPr/>
      <dgm:t>
        <a:bodyPr/>
        <a:lstStyle/>
        <a:p>
          <a:endParaRPr lang="en-US"/>
        </a:p>
      </dgm:t>
    </dgm:pt>
    <dgm:pt modelId="{F69A297D-AC8A-45A5-A38B-FA3E0FDF93F4}" type="sibTrans" cxnId="{89B08006-2F50-4EBB-A141-583DC9205B64}">
      <dgm:prSet/>
      <dgm:spPr/>
      <dgm:t>
        <a:bodyPr/>
        <a:lstStyle/>
        <a:p>
          <a:endParaRPr lang="en-US"/>
        </a:p>
      </dgm:t>
    </dgm:pt>
    <dgm:pt modelId="{B972E61F-8221-4C48-AA86-9E67ECB791D7}">
      <dgm:prSet phldrT="[Text]" custT="1"/>
      <dgm:spPr/>
      <dgm:t>
        <a:bodyPr/>
        <a:lstStyle/>
        <a:p>
          <a:r>
            <a:rPr lang="en-US" sz="1400" dirty="0" smtClean="0">
              <a:solidFill>
                <a:srgbClr val="FF0000"/>
              </a:solidFill>
              <a:latin typeface="Times New Roman" pitchFamily="18" charset="0"/>
              <a:ea typeface="Roboto Light" panose="02000000000000000000" pitchFamily="2" charset="0"/>
              <a:cs typeface="Times New Roman" pitchFamily="18" charset="0"/>
            </a:rPr>
            <a:t>Hardware</a:t>
          </a:r>
          <a:endParaRPr lang="en-US" sz="1400" dirty="0">
            <a:solidFill>
              <a:srgbClr val="FF0000"/>
            </a:solidFill>
            <a:latin typeface="Times New Roman" pitchFamily="18" charset="0"/>
            <a:ea typeface="Roboto Light" panose="02000000000000000000" pitchFamily="2" charset="0"/>
            <a:cs typeface="Times New Roman" pitchFamily="18" charset="0"/>
          </a:endParaRPr>
        </a:p>
      </dgm:t>
    </dgm:pt>
    <dgm:pt modelId="{015A348B-8A3B-446E-AB6B-119A7CECEF19}" type="parTrans" cxnId="{0056A493-0EE4-4961-A6C1-5D63260B15D2}">
      <dgm:prSet/>
      <dgm:spPr/>
      <dgm:t>
        <a:bodyPr/>
        <a:lstStyle/>
        <a:p>
          <a:endParaRPr lang="en-US"/>
        </a:p>
      </dgm:t>
    </dgm:pt>
    <dgm:pt modelId="{F949ADF2-323F-4E51-ABF4-82584C2AE0F4}" type="sibTrans" cxnId="{0056A493-0EE4-4961-A6C1-5D63260B15D2}">
      <dgm:prSet/>
      <dgm:spPr/>
      <dgm:t>
        <a:bodyPr/>
        <a:lstStyle/>
        <a:p>
          <a:endParaRPr lang="en-US"/>
        </a:p>
      </dgm:t>
    </dgm:pt>
    <dgm:pt modelId="{3B1EC12E-1EC3-4973-8A2F-A09FC138402E}" type="pres">
      <dgm:prSet presAssocID="{E1F26104-2B6D-4635-B488-92D0E60169EC}" presName="Name0" presStyleCnt="0">
        <dgm:presLayoutVars>
          <dgm:dir/>
          <dgm:resizeHandles val="exact"/>
        </dgm:presLayoutVars>
      </dgm:prSet>
      <dgm:spPr/>
      <dgm:t>
        <a:bodyPr/>
        <a:lstStyle/>
        <a:p>
          <a:endParaRPr lang="en-US"/>
        </a:p>
      </dgm:t>
    </dgm:pt>
    <dgm:pt modelId="{C301B233-CB95-4D76-80BB-2117026378EE}" type="pres">
      <dgm:prSet presAssocID="{4CAC732E-E111-452A-8933-AAB9614E80E8}" presName="node" presStyleLbl="node1" presStyleIdx="0" presStyleCnt="3">
        <dgm:presLayoutVars>
          <dgm:bulletEnabled val="1"/>
        </dgm:presLayoutVars>
      </dgm:prSet>
      <dgm:spPr/>
      <dgm:t>
        <a:bodyPr/>
        <a:lstStyle/>
        <a:p>
          <a:endParaRPr lang="en-US"/>
        </a:p>
      </dgm:t>
    </dgm:pt>
    <dgm:pt modelId="{654C2F0F-6BC7-4BA1-B9B7-1443A8FC40BC}" type="pres">
      <dgm:prSet presAssocID="{85ADDDEA-C8B7-45F6-A9B3-EB465D9B2693}" presName="sibTrans" presStyleLbl="sibTrans2D1" presStyleIdx="0" presStyleCnt="3"/>
      <dgm:spPr/>
      <dgm:t>
        <a:bodyPr/>
        <a:lstStyle/>
        <a:p>
          <a:endParaRPr lang="en-US"/>
        </a:p>
      </dgm:t>
    </dgm:pt>
    <dgm:pt modelId="{8EF77ED4-34C1-4C65-AF85-475266974CAB}" type="pres">
      <dgm:prSet presAssocID="{85ADDDEA-C8B7-45F6-A9B3-EB465D9B2693}" presName="connectorText" presStyleLbl="sibTrans2D1" presStyleIdx="0" presStyleCnt="3"/>
      <dgm:spPr/>
      <dgm:t>
        <a:bodyPr/>
        <a:lstStyle/>
        <a:p>
          <a:endParaRPr lang="en-US"/>
        </a:p>
      </dgm:t>
    </dgm:pt>
    <dgm:pt modelId="{960CD786-EE8B-4E73-99D9-2C16800AC75F}" type="pres">
      <dgm:prSet presAssocID="{27EEAF74-715E-4B2F-B337-8B3CA3D3B35B}" presName="node" presStyleLbl="node1" presStyleIdx="1" presStyleCnt="3">
        <dgm:presLayoutVars>
          <dgm:bulletEnabled val="1"/>
        </dgm:presLayoutVars>
      </dgm:prSet>
      <dgm:spPr/>
      <dgm:t>
        <a:bodyPr/>
        <a:lstStyle/>
        <a:p>
          <a:endParaRPr lang="en-US"/>
        </a:p>
      </dgm:t>
    </dgm:pt>
    <dgm:pt modelId="{A91F6089-8F4B-4DD9-873A-374EC0798A7F}" type="pres">
      <dgm:prSet presAssocID="{F69A297D-AC8A-45A5-A38B-FA3E0FDF93F4}" presName="sibTrans" presStyleLbl="sibTrans2D1" presStyleIdx="1" presStyleCnt="3"/>
      <dgm:spPr/>
      <dgm:t>
        <a:bodyPr/>
        <a:lstStyle/>
        <a:p>
          <a:endParaRPr lang="en-US"/>
        </a:p>
      </dgm:t>
    </dgm:pt>
    <dgm:pt modelId="{CC65D1B2-2F6A-4A24-BDF2-B680364B45DB}" type="pres">
      <dgm:prSet presAssocID="{F69A297D-AC8A-45A5-A38B-FA3E0FDF93F4}" presName="connectorText" presStyleLbl="sibTrans2D1" presStyleIdx="1" presStyleCnt="3"/>
      <dgm:spPr/>
      <dgm:t>
        <a:bodyPr/>
        <a:lstStyle/>
        <a:p>
          <a:endParaRPr lang="en-US"/>
        </a:p>
      </dgm:t>
    </dgm:pt>
    <dgm:pt modelId="{E8BD36A7-5EA7-42A5-BCE1-7CD91CC49294}" type="pres">
      <dgm:prSet presAssocID="{B972E61F-8221-4C48-AA86-9E67ECB791D7}" presName="node" presStyleLbl="node1" presStyleIdx="2" presStyleCnt="3">
        <dgm:presLayoutVars>
          <dgm:bulletEnabled val="1"/>
        </dgm:presLayoutVars>
      </dgm:prSet>
      <dgm:spPr/>
      <dgm:t>
        <a:bodyPr/>
        <a:lstStyle/>
        <a:p>
          <a:endParaRPr lang="en-US"/>
        </a:p>
      </dgm:t>
    </dgm:pt>
    <dgm:pt modelId="{F4AA4F2C-0D9B-4131-982A-F076AFF967A1}" type="pres">
      <dgm:prSet presAssocID="{F949ADF2-323F-4E51-ABF4-82584C2AE0F4}" presName="sibTrans" presStyleLbl="sibTrans2D1" presStyleIdx="2" presStyleCnt="3"/>
      <dgm:spPr/>
      <dgm:t>
        <a:bodyPr/>
        <a:lstStyle/>
        <a:p>
          <a:endParaRPr lang="en-US"/>
        </a:p>
      </dgm:t>
    </dgm:pt>
    <dgm:pt modelId="{C6F89CD0-3D2B-437E-BDFD-FE18B5A55602}" type="pres">
      <dgm:prSet presAssocID="{F949ADF2-323F-4E51-ABF4-82584C2AE0F4}" presName="connectorText" presStyleLbl="sibTrans2D1" presStyleIdx="2" presStyleCnt="3"/>
      <dgm:spPr/>
      <dgm:t>
        <a:bodyPr/>
        <a:lstStyle/>
        <a:p>
          <a:endParaRPr lang="en-US"/>
        </a:p>
      </dgm:t>
    </dgm:pt>
  </dgm:ptLst>
  <dgm:cxnLst>
    <dgm:cxn modelId="{4F6BB4D0-C80B-4311-B4AE-CACF10F4FD17}" type="presOf" srcId="{27EEAF74-715E-4B2F-B337-8B3CA3D3B35B}" destId="{960CD786-EE8B-4E73-99D9-2C16800AC75F}" srcOrd="0" destOrd="0" presId="urn:microsoft.com/office/officeart/2005/8/layout/cycle7"/>
    <dgm:cxn modelId="{FB594794-D835-409C-B1C9-7CE49987B0D1}" srcId="{E1F26104-2B6D-4635-B488-92D0E60169EC}" destId="{4CAC732E-E111-452A-8933-AAB9614E80E8}" srcOrd="0" destOrd="0" parTransId="{741A6781-93F4-4E5F-ACF6-72F4A831B5C1}" sibTransId="{85ADDDEA-C8B7-45F6-A9B3-EB465D9B2693}"/>
    <dgm:cxn modelId="{5203F3FE-70E3-401E-B3E8-031B128CA5EB}" type="presOf" srcId="{F69A297D-AC8A-45A5-A38B-FA3E0FDF93F4}" destId="{CC65D1B2-2F6A-4A24-BDF2-B680364B45DB}" srcOrd="1" destOrd="0" presId="urn:microsoft.com/office/officeart/2005/8/layout/cycle7"/>
    <dgm:cxn modelId="{560339DD-F0EF-473E-A0DF-EF1D7FED28EA}" type="presOf" srcId="{F69A297D-AC8A-45A5-A38B-FA3E0FDF93F4}" destId="{A91F6089-8F4B-4DD9-873A-374EC0798A7F}" srcOrd="0" destOrd="0" presId="urn:microsoft.com/office/officeart/2005/8/layout/cycle7"/>
    <dgm:cxn modelId="{CB4AA4F6-6A9B-4CDF-937D-449C308E77A4}" type="presOf" srcId="{85ADDDEA-C8B7-45F6-A9B3-EB465D9B2693}" destId="{8EF77ED4-34C1-4C65-AF85-475266974CAB}" srcOrd="1" destOrd="0" presId="urn:microsoft.com/office/officeart/2005/8/layout/cycle7"/>
    <dgm:cxn modelId="{46E8CFAB-330A-4BAC-B078-8B2A718BB159}" type="presOf" srcId="{E1F26104-2B6D-4635-B488-92D0E60169EC}" destId="{3B1EC12E-1EC3-4973-8A2F-A09FC138402E}" srcOrd="0" destOrd="0" presId="urn:microsoft.com/office/officeart/2005/8/layout/cycle7"/>
    <dgm:cxn modelId="{A7A1FF02-D956-4594-A654-ADA8EEFFA8C9}" type="presOf" srcId="{4CAC732E-E111-452A-8933-AAB9614E80E8}" destId="{C301B233-CB95-4D76-80BB-2117026378EE}" srcOrd="0" destOrd="0" presId="urn:microsoft.com/office/officeart/2005/8/layout/cycle7"/>
    <dgm:cxn modelId="{701667E3-D74A-424C-8337-C13F86FEC727}" type="presOf" srcId="{B972E61F-8221-4C48-AA86-9E67ECB791D7}" destId="{E8BD36A7-5EA7-42A5-BCE1-7CD91CC49294}" srcOrd="0" destOrd="0" presId="urn:microsoft.com/office/officeart/2005/8/layout/cycle7"/>
    <dgm:cxn modelId="{0056A493-0EE4-4961-A6C1-5D63260B15D2}" srcId="{E1F26104-2B6D-4635-B488-92D0E60169EC}" destId="{B972E61F-8221-4C48-AA86-9E67ECB791D7}" srcOrd="2" destOrd="0" parTransId="{015A348B-8A3B-446E-AB6B-119A7CECEF19}" sibTransId="{F949ADF2-323F-4E51-ABF4-82584C2AE0F4}"/>
    <dgm:cxn modelId="{89B08006-2F50-4EBB-A141-583DC9205B64}" srcId="{E1F26104-2B6D-4635-B488-92D0E60169EC}" destId="{27EEAF74-715E-4B2F-B337-8B3CA3D3B35B}" srcOrd="1" destOrd="0" parTransId="{083158EB-99B1-400E-94E6-EADC3F1A9DD8}" sibTransId="{F69A297D-AC8A-45A5-A38B-FA3E0FDF93F4}"/>
    <dgm:cxn modelId="{2E96711F-3221-4747-BBC6-BF4E5219D223}" type="presOf" srcId="{F949ADF2-323F-4E51-ABF4-82584C2AE0F4}" destId="{F4AA4F2C-0D9B-4131-982A-F076AFF967A1}" srcOrd="0" destOrd="0" presId="urn:microsoft.com/office/officeart/2005/8/layout/cycle7"/>
    <dgm:cxn modelId="{CAA63C45-46D0-4A62-8F9F-5913FCEFFD78}" type="presOf" srcId="{F949ADF2-323F-4E51-ABF4-82584C2AE0F4}" destId="{C6F89CD0-3D2B-437E-BDFD-FE18B5A55602}" srcOrd="1" destOrd="0" presId="urn:microsoft.com/office/officeart/2005/8/layout/cycle7"/>
    <dgm:cxn modelId="{69AD9005-B8B0-41E4-B9B4-34CC17F51E56}" type="presOf" srcId="{85ADDDEA-C8B7-45F6-A9B3-EB465D9B2693}" destId="{654C2F0F-6BC7-4BA1-B9B7-1443A8FC40BC}" srcOrd="0" destOrd="0" presId="urn:microsoft.com/office/officeart/2005/8/layout/cycle7"/>
    <dgm:cxn modelId="{2AA30E86-154C-489B-82D4-802276AD56DF}" type="presParOf" srcId="{3B1EC12E-1EC3-4973-8A2F-A09FC138402E}" destId="{C301B233-CB95-4D76-80BB-2117026378EE}" srcOrd="0" destOrd="0" presId="urn:microsoft.com/office/officeart/2005/8/layout/cycle7"/>
    <dgm:cxn modelId="{D1EA18FF-0341-40F1-85F8-FD6FD8C98C36}" type="presParOf" srcId="{3B1EC12E-1EC3-4973-8A2F-A09FC138402E}" destId="{654C2F0F-6BC7-4BA1-B9B7-1443A8FC40BC}" srcOrd="1" destOrd="0" presId="urn:microsoft.com/office/officeart/2005/8/layout/cycle7"/>
    <dgm:cxn modelId="{39D63D8C-E427-4110-B05A-B638EC51BA65}" type="presParOf" srcId="{654C2F0F-6BC7-4BA1-B9B7-1443A8FC40BC}" destId="{8EF77ED4-34C1-4C65-AF85-475266974CAB}" srcOrd="0" destOrd="0" presId="urn:microsoft.com/office/officeart/2005/8/layout/cycle7"/>
    <dgm:cxn modelId="{C3C43B4F-05BE-4BB3-BCD9-FE2294CFE2DB}" type="presParOf" srcId="{3B1EC12E-1EC3-4973-8A2F-A09FC138402E}" destId="{960CD786-EE8B-4E73-99D9-2C16800AC75F}" srcOrd="2" destOrd="0" presId="urn:microsoft.com/office/officeart/2005/8/layout/cycle7"/>
    <dgm:cxn modelId="{253130EF-E5B7-4C60-B637-58F33F8C5DAC}" type="presParOf" srcId="{3B1EC12E-1EC3-4973-8A2F-A09FC138402E}" destId="{A91F6089-8F4B-4DD9-873A-374EC0798A7F}" srcOrd="3" destOrd="0" presId="urn:microsoft.com/office/officeart/2005/8/layout/cycle7"/>
    <dgm:cxn modelId="{B773BED9-28F5-457F-9183-60D8E5BBA1F6}" type="presParOf" srcId="{A91F6089-8F4B-4DD9-873A-374EC0798A7F}" destId="{CC65D1B2-2F6A-4A24-BDF2-B680364B45DB}" srcOrd="0" destOrd="0" presId="urn:microsoft.com/office/officeart/2005/8/layout/cycle7"/>
    <dgm:cxn modelId="{FCC97364-64B5-4B77-AD0A-0C49125349B5}" type="presParOf" srcId="{3B1EC12E-1EC3-4973-8A2F-A09FC138402E}" destId="{E8BD36A7-5EA7-42A5-BCE1-7CD91CC49294}" srcOrd="4" destOrd="0" presId="urn:microsoft.com/office/officeart/2005/8/layout/cycle7"/>
    <dgm:cxn modelId="{C7BF894C-2424-4B5C-A1DA-F95DC9D06A31}" type="presParOf" srcId="{3B1EC12E-1EC3-4973-8A2F-A09FC138402E}" destId="{F4AA4F2C-0D9B-4131-982A-F076AFF967A1}" srcOrd="5" destOrd="0" presId="urn:microsoft.com/office/officeart/2005/8/layout/cycle7"/>
    <dgm:cxn modelId="{D61EACD0-8146-42E4-8295-7971204759BE}" type="presParOf" srcId="{F4AA4F2C-0D9B-4131-982A-F076AFF967A1}" destId="{C6F89CD0-3D2B-437E-BDFD-FE18B5A55602}" srcOrd="0" destOrd="0" presId="urn:microsoft.com/office/officeart/2005/8/layout/cycle7"/>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701E2E-87F6-4419-A87A-378E0446555C}"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FB91EA36-3EF7-49EF-828F-B8233C00FEBA}">
      <dgm:prSet phldrT="[Text]" custT="1"/>
      <dgm:spPr/>
      <dgm:t>
        <a:bodyPr/>
        <a:lstStyle/>
        <a:p>
          <a:r>
            <a:rPr lang="en-US" sz="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PWM</a:t>
          </a:r>
          <a:endParaRPr lang="en-US" sz="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gm:t>
    </dgm:pt>
    <dgm:pt modelId="{4D67E6FF-198A-47C8-99DF-6F67133F0CCD}" type="parTrans" cxnId="{74AF5EB3-9050-4FDE-88BA-5ACB785F2DF5}">
      <dgm:prSet/>
      <dgm:spPr/>
      <dgm:t>
        <a:bodyPr/>
        <a:lstStyle/>
        <a:p>
          <a:endParaRPr lang="en-US"/>
        </a:p>
      </dgm:t>
    </dgm:pt>
    <dgm:pt modelId="{1650146F-CCA2-4CAE-AA73-6D36D8C9C4DD}" type="sibTrans" cxnId="{74AF5EB3-9050-4FDE-88BA-5ACB785F2DF5}">
      <dgm:prSet/>
      <dgm:spPr/>
      <dgm:t>
        <a:bodyPr/>
        <a:lstStyle/>
        <a:p>
          <a:endParaRPr lang="en-US"/>
        </a:p>
      </dgm:t>
    </dgm:pt>
    <dgm:pt modelId="{E597244C-D43F-45BB-9529-81EF03E8F26C}">
      <dgm:prSet phldrT="[Text]" custT="1"/>
      <dgm:spPr/>
      <dgm:t>
        <a:bodyPr/>
        <a:lstStyle/>
        <a:p>
          <a:r>
            <a:rPr lang="en-US" sz="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FREQUENCY</a:t>
          </a:r>
          <a:endParaRPr lang="en-US" sz="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gm:t>
    </dgm:pt>
    <dgm:pt modelId="{6366DEB1-F427-4F50-986F-52FDDD14FA21}" type="parTrans" cxnId="{D61942E1-537A-4AA6-B567-0EB98836222F}">
      <dgm:prSet/>
      <dgm:spPr/>
      <dgm:t>
        <a:bodyPr/>
        <a:lstStyle/>
        <a:p>
          <a:endParaRPr lang="en-US"/>
        </a:p>
      </dgm:t>
    </dgm:pt>
    <dgm:pt modelId="{37F05576-3133-4AE9-9EDD-3342D2EA826C}" type="sibTrans" cxnId="{D61942E1-537A-4AA6-B567-0EB98836222F}">
      <dgm:prSet/>
      <dgm:spPr/>
      <dgm:t>
        <a:bodyPr/>
        <a:lstStyle/>
        <a:p>
          <a:endParaRPr lang="en-US"/>
        </a:p>
      </dgm:t>
    </dgm:pt>
    <dgm:pt modelId="{0D1A41E8-6DB8-4700-A416-B0067D544E16}">
      <dgm:prSet phldrT="[Text]" custT="1"/>
      <dgm:spPr/>
      <dgm:t>
        <a:bodyPr/>
        <a:lstStyle/>
        <a:p>
          <a:r>
            <a:rPr lang="en-US" sz="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DUTY CYCLE</a:t>
          </a:r>
          <a:endParaRPr lang="en-US" sz="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gm:t>
    </dgm:pt>
    <dgm:pt modelId="{7A7A119F-171B-49BF-AE14-6920E208C498}" type="parTrans" cxnId="{A2BF1335-5035-44EF-A45A-CE342A517EFF}">
      <dgm:prSet/>
      <dgm:spPr/>
      <dgm:t>
        <a:bodyPr/>
        <a:lstStyle/>
        <a:p>
          <a:endParaRPr lang="en-US"/>
        </a:p>
      </dgm:t>
    </dgm:pt>
    <dgm:pt modelId="{7DF191D2-21A2-42E5-BEC0-08A67361F2F7}" type="sibTrans" cxnId="{A2BF1335-5035-44EF-A45A-CE342A517EFF}">
      <dgm:prSet/>
      <dgm:spPr/>
      <dgm:t>
        <a:bodyPr/>
        <a:lstStyle/>
        <a:p>
          <a:endParaRPr lang="en-US"/>
        </a:p>
      </dgm:t>
    </dgm:pt>
    <dgm:pt modelId="{D142CA74-7FBF-46A5-8524-1CC34BB53107}" type="pres">
      <dgm:prSet presAssocID="{0E701E2E-87F6-4419-A87A-378E0446555C}" presName="Name0" presStyleCnt="0">
        <dgm:presLayoutVars>
          <dgm:dir/>
          <dgm:resizeHandles val="exact"/>
        </dgm:presLayoutVars>
      </dgm:prSet>
      <dgm:spPr/>
      <dgm:t>
        <a:bodyPr/>
        <a:lstStyle/>
        <a:p>
          <a:endParaRPr lang="en-IN"/>
        </a:p>
      </dgm:t>
    </dgm:pt>
    <dgm:pt modelId="{70CCE8F4-572B-46D8-BCD2-1248CA7840EF}" type="pres">
      <dgm:prSet presAssocID="{FB91EA36-3EF7-49EF-828F-B8233C00FEBA}" presName="node" presStyleLbl="node1" presStyleIdx="0" presStyleCnt="3">
        <dgm:presLayoutVars>
          <dgm:bulletEnabled val="1"/>
        </dgm:presLayoutVars>
      </dgm:prSet>
      <dgm:spPr/>
      <dgm:t>
        <a:bodyPr/>
        <a:lstStyle/>
        <a:p>
          <a:endParaRPr lang="en-IN"/>
        </a:p>
      </dgm:t>
    </dgm:pt>
    <dgm:pt modelId="{7F3F1A7C-3950-4DDC-A998-DDA5061464F1}" type="pres">
      <dgm:prSet presAssocID="{1650146F-CCA2-4CAE-AA73-6D36D8C9C4DD}" presName="sibTrans" presStyleLbl="sibTrans2D1" presStyleIdx="0" presStyleCnt="3"/>
      <dgm:spPr/>
      <dgm:t>
        <a:bodyPr/>
        <a:lstStyle/>
        <a:p>
          <a:endParaRPr lang="en-IN"/>
        </a:p>
      </dgm:t>
    </dgm:pt>
    <dgm:pt modelId="{96A44A64-8CBC-4316-AC6E-ACE707AD96FD}" type="pres">
      <dgm:prSet presAssocID="{1650146F-CCA2-4CAE-AA73-6D36D8C9C4DD}" presName="connectorText" presStyleLbl="sibTrans2D1" presStyleIdx="0" presStyleCnt="3"/>
      <dgm:spPr/>
      <dgm:t>
        <a:bodyPr/>
        <a:lstStyle/>
        <a:p>
          <a:endParaRPr lang="en-IN"/>
        </a:p>
      </dgm:t>
    </dgm:pt>
    <dgm:pt modelId="{26A3AE5A-EA9E-407F-BA1B-2BD58EDC1EBE}" type="pres">
      <dgm:prSet presAssocID="{E597244C-D43F-45BB-9529-81EF03E8F26C}" presName="node" presStyleLbl="node1" presStyleIdx="1" presStyleCnt="3" custScaleX="128042">
        <dgm:presLayoutVars>
          <dgm:bulletEnabled val="1"/>
        </dgm:presLayoutVars>
      </dgm:prSet>
      <dgm:spPr/>
      <dgm:t>
        <a:bodyPr/>
        <a:lstStyle/>
        <a:p>
          <a:endParaRPr lang="en-IN"/>
        </a:p>
      </dgm:t>
    </dgm:pt>
    <dgm:pt modelId="{119F0866-F166-4FA0-909F-59E148B00565}" type="pres">
      <dgm:prSet presAssocID="{37F05576-3133-4AE9-9EDD-3342D2EA826C}" presName="sibTrans" presStyleLbl="sibTrans2D1" presStyleIdx="1" presStyleCnt="3"/>
      <dgm:spPr/>
      <dgm:t>
        <a:bodyPr/>
        <a:lstStyle/>
        <a:p>
          <a:endParaRPr lang="en-IN"/>
        </a:p>
      </dgm:t>
    </dgm:pt>
    <dgm:pt modelId="{A4505502-0D3C-4646-9285-055DB84490ED}" type="pres">
      <dgm:prSet presAssocID="{37F05576-3133-4AE9-9EDD-3342D2EA826C}" presName="connectorText" presStyleLbl="sibTrans2D1" presStyleIdx="1" presStyleCnt="3"/>
      <dgm:spPr/>
      <dgm:t>
        <a:bodyPr/>
        <a:lstStyle/>
        <a:p>
          <a:endParaRPr lang="en-IN"/>
        </a:p>
      </dgm:t>
    </dgm:pt>
    <dgm:pt modelId="{490AC8C0-4479-408D-A579-42A1E7850AB5}" type="pres">
      <dgm:prSet presAssocID="{0D1A41E8-6DB8-4700-A416-B0067D544E16}" presName="node" presStyleLbl="node1" presStyleIdx="2" presStyleCnt="3">
        <dgm:presLayoutVars>
          <dgm:bulletEnabled val="1"/>
        </dgm:presLayoutVars>
      </dgm:prSet>
      <dgm:spPr/>
      <dgm:t>
        <a:bodyPr/>
        <a:lstStyle/>
        <a:p>
          <a:endParaRPr lang="en-US"/>
        </a:p>
      </dgm:t>
    </dgm:pt>
    <dgm:pt modelId="{CFD497A3-AD46-41DC-90C2-4F3F123B9458}" type="pres">
      <dgm:prSet presAssocID="{7DF191D2-21A2-42E5-BEC0-08A67361F2F7}" presName="sibTrans" presStyleLbl="sibTrans2D1" presStyleIdx="2" presStyleCnt="3"/>
      <dgm:spPr/>
      <dgm:t>
        <a:bodyPr/>
        <a:lstStyle/>
        <a:p>
          <a:endParaRPr lang="en-IN"/>
        </a:p>
      </dgm:t>
    </dgm:pt>
    <dgm:pt modelId="{6AF79ECE-12BF-471D-8517-DF32A6276747}" type="pres">
      <dgm:prSet presAssocID="{7DF191D2-21A2-42E5-BEC0-08A67361F2F7}" presName="connectorText" presStyleLbl="sibTrans2D1" presStyleIdx="2" presStyleCnt="3"/>
      <dgm:spPr/>
      <dgm:t>
        <a:bodyPr/>
        <a:lstStyle/>
        <a:p>
          <a:endParaRPr lang="en-IN"/>
        </a:p>
      </dgm:t>
    </dgm:pt>
  </dgm:ptLst>
  <dgm:cxnLst>
    <dgm:cxn modelId="{B71B39D6-3A14-484F-AA17-A478051680CE}" type="presOf" srcId="{E597244C-D43F-45BB-9529-81EF03E8F26C}" destId="{26A3AE5A-EA9E-407F-BA1B-2BD58EDC1EBE}" srcOrd="0" destOrd="0" presId="urn:microsoft.com/office/officeart/2005/8/layout/cycle7"/>
    <dgm:cxn modelId="{D85B38F7-C186-4D45-810F-1934C2047294}" type="presOf" srcId="{7DF191D2-21A2-42E5-BEC0-08A67361F2F7}" destId="{CFD497A3-AD46-41DC-90C2-4F3F123B9458}" srcOrd="0" destOrd="0" presId="urn:microsoft.com/office/officeart/2005/8/layout/cycle7"/>
    <dgm:cxn modelId="{3AC1F960-0421-44A6-B411-0BCEA34B3209}" type="presOf" srcId="{37F05576-3133-4AE9-9EDD-3342D2EA826C}" destId="{A4505502-0D3C-4646-9285-055DB84490ED}" srcOrd="1" destOrd="0" presId="urn:microsoft.com/office/officeart/2005/8/layout/cycle7"/>
    <dgm:cxn modelId="{AFFB4FC0-611C-49A3-B40E-E21080350B7F}" type="presOf" srcId="{FB91EA36-3EF7-49EF-828F-B8233C00FEBA}" destId="{70CCE8F4-572B-46D8-BCD2-1248CA7840EF}" srcOrd="0" destOrd="0" presId="urn:microsoft.com/office/officeart/2005/8/layout/cycle7"/>
    <dgm:cxn modelId="{E7B634EA-CA62-4643-8515-6A6A620ED0A4}" type="presOf" srcId="{1650146F-CCA2-4CAE-AA73-6D36D8C9C4DD}" destId="{96A44A64-8CBC-4316-AC6E-ACE707AD96FD}" srcOrd="1" destOrd="0" presId="urn:microsoft.com/office/officeart/2005/8/layout/cycle7"/>
    <dgm:cxn modelId="{D61942E1-537A-4AA6-B567-0EB98836222F}" srcId="{0E701E2E-87F6-4419-A87A-378E0446555C}" destId="{E597244C-D43F-45BB-9529-81EF03E8F26C}" srcOrd="1" destOrd="0" parTransId="{6366DEB1-F427-4F50-986F-52FDDD14FA21}" sibTransId="{37F05576-3133-4AE9-9EDD-3342D2EA826C}"/>
    <dgm:cxn modelId="{C62193E6-59C1-498D-8BDB-E884574F36A9}" type="presOf" srcId="{7DF191D2-21A2-42E5-BEC0-08A67361F2F7}" destId="{6AF79ECE-12BF-471D-8517-DF32A6276747}" srcOrd="1" destOrd="0" presId="urn:microsoft.com/office/officeart/2005/8/layout/cycle7"/>
    <dgm:cxn modelId="{4399D603-DF78-49FF-B3A2-3E9C6F824CA4}" type="presOf" srcId="{0E701E2E-87F6-4419-A87A-378E0446555C}" destId="{D142CA74-7FBF-46A5-8524-1CC34BB53107}" srcOrd="0" destOrd="0" presId="urn:microsoft.com/office/officeart/2005/8/layout/cycle7"/>
    <dgm:cxn modelId="{B3B00403-23E2-4B5C-AB1F-0FC944FAD777}" type="presOf" srcId="{0D1A41E8-6DB8-4700-A416-B0067D544E16}" destId="{490AC8C0-4479-408D-A579-42A1E7850AB5}" srcOrd="0" destOrd="0" presId="urn:microsoft.com/office/officeart/2005/8/layout/cycle7"/>
    <dgm:cxn modelId="{A2BF1335-5035-44EF-A45A-CE342A517EFF}" srcId="{0E701E2E-87F6-4419-A87A-378E0446555C}" destId="{0D1A41E8-6DB8-4700-A416-B0067D544E16}" srcOrd="2" destOrd="0" parTransId="{7A7A119F-171B-49BF-AE14-6920E208C498}" sibTransId="{7DF191D2-21A2-42E5-BEC0-08A67361F2F7}"/>
    <dgm:cxn modelId="{74AF5EB3-9050-4FDE-88BA-5ACB785F2DF5}" srcId="{0E701E2E-87F6-4419-A87A-378E0446555C}" destId="{FB91EA36-3EF7-49EF-828F-B8233C00FEBA}" srcOrd="0" destOrd="0" parTransId="{4D67E6FF-198A-47C8-99DF-6F67133F0CCD}" sibTransId="{1650146F-CCA2-4CAE-AA73-6D36D8C9C4DD}"/>
    <dgm:cxn modelId="{D49BF96E-1133-4033-8375-F6A6E49BD0E4}" type="presOf" srcId="{1650146F-CCA2-4CAE-AA73-6D36D8C9C4DD}" destId="{7F3F1A7C-3950-4DDC-A998-DDA5061464F1}" srcOrd="0" destOrd="0" presId="urn:microsoft.com/office/officeart/2005/8/layout/cycle7"/>
    <dgm:cxn modelId="{8F60EC26-550D-4C17-ABE3-D9EBFC6F0121}" type="presOf" srcId="{37F05576-3133-4AE9-9EDD-3342D2EA826C}" destId="{119F0866-F166-4FA0-909F-59E148B00565}" srcOrd="0" destOrd="0" presId="urn:microsoft.com/office/officeart/2005/8/layout/cycle7"/>
    <dgm:cxn modelId="{E94DAADD-15DA-47FE-B024-872C565C3F37}" type="presParOf" srcId="{D142CA74-7FBF-46A5-8524-1CC34BB53107}" destId="{70CCE8F4-572B-46D8-BCD2-1248CA7840EF}" srcOrd="0" destOrd="0" presId="urn:microsoft.com/office/officeart/2005/8/layout/cycle7"/>
    <dgm:cxn modelId="{69BF4153-C028-46A3-9DFB-0A75E8204B41}" type="presParOf" srcId="{D142CA74-7FBF-46A5-8524-1CC34BB53107}" destId="{7F3F1A7C-3950-4DDC-A998-DDA5061464F1}" srcOrd="1" destOrd="0" presId="urn:microsoft.com/office/officeart/2005/8/layout/cycle7"/>
    <dgm:cxn modelId="{084134B1-0526-4C1D-9909-63283718DEE1}" type="presParOf" srcId="{7F3F1A7C-3950-4DDC-A998-DDA5061464F1}" destId="{96A44A64-8CBC-4316-AC6E-ACE707AD96FD}" srcOrd="0" destOrd="0" presId="urn:microsoft.com/office/officeart/2005/8/layout/cycle7"/>
    <dgm:cxn modelId="{C3318A78-3318-4AB8-805E-0F5C1E36ECC6}" type="presParOf" srcId="{D142CA74-7FBF-46A5-8524-1CC34BB53107}" destId="{26A3AE5A-EA9E-407F-BA1B-2BD58EDC1EBE}" srcOrd="2" destOrd="0" presId="urn:microsoft.com/office/officeart/2005/8/layout/cycle7"/>
    <dgm:cxn modelId="{A4E39451-5BA9-4B40-A6C7-A2E0BFF7C309}" type="presParOf" srcId="{D142CA74-7FBF-46A5-8524-1CC34BB53107}" destId="{119F0866-F166-4FA0-909F-59E148B00565}" srcOrd="3" destOrd="0" presId="urn:microsoft.com/office/officeart/2005/8/layout/cycle7"/>
    <dgm:cxn modelId="{43A34B55-9236-4AF6-AB53-AA3854EF7ECF}" type="presParOf" srcId="{119F0866-F166-4FA0-909F-59E148B00565}" destId="{A4505502-0D3C-4646-9285-055DB84490ED}" srcOrd="0" destOrd="0" presId="urn:microsoft.com/office/officeart/2005/8/layout/cycle7"/>
    <dgm:cxn modelId="{2CCE2490-BC84-42FB-B2D6-BABCDDDF3A36}" type="presParOf" srcId="{D142CA74-7FBF-46A5-8524-1CC34BB53107}" destId="{490AC8C0-4479-408D-A579-42A1E7850AB5}" srcOrd="4" destOrd="0" presId="urn:microsoft.com/office/officeart/2005/8/layout/cycle7"/>
    <dgm:cxn modelId="{530D56D3-B496-4214-99F5-7865A8D955A0}" type="presParOf" srcId="{D142CA74-7FBF-46A5-8524-1CC34BB53107}" destId="{CFD497A3-AD46-41DC-90C2-4F3F123B9458}" srcOrd="5" destOrd="0" presId="urn:microsoft.com/office/officeart/2005/8/layout/cycle7"/>
    <dgm:cxn modelId="{23C05346-CB52-453F-88ED-093C7B52E530}" type="presParOf" srcId="{CFD497A3-AD46-41DC-90C2-4F3F123B9458}" destId="{6AF79ECE-12BF-471D-8517-DF32A6276747}" srcOrd="0" destOrd="0" presId="urn:microsoft.com/office/officeart/2005/8/layout/cycle7"/>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1B233-CB95-4D76-80BB-2117026378EE}">
      <dsp:nvSpPr>
        <dsp:cNvPr id="0" name=""/>
        <dsp:cNvSpPr/>
      </dsp:nvSpPr>
      <dsp:spPr>
        <a:xfrm>
          <a:off x="1521013" y="1084"/>
          <a:ext cx="1735634" cy="86781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0000"/>
              </a:solidFill>
              <a:latin typeface="Times New Roman" pitchFamily="18" charset="0"/>
              <a:ea typeface="Roboto Light" panose="02000000000000000000" pitchFamily="2" charset="0"/>
              <a:cs typeface="Times New Roman" pitchFamily="18" charset="0"/>
            </a:rPr>
            <a:t>Embedded system</a:t>
          </a:r>
          <a:endParaRPr lang="en-US" sz="1400" kern="1200" dirty="0">
            <a:solidFill>
              <a:srgbClr val="FF0000"/>
            </a:solidFill>
            <a:latin typeface="Times New Roman" pitchFamily="18" charset="0"/>
            <a:ea typeface="Roboto Light" panose="02000000000000000000" pitchFamily="2" charset="0"/>
            <a:cs typeface="Times New Roman" pitchFamily="18" charset="0"/>
          </a:endParaRPr>
        </a:p>
      </dsp:txBody>
      <dsp:txXfrm>
        <a:off x="1546430" y="26501"/>
        <a:ext cx="1684800" cy="816983"/>
      </dsp:txXfrm>
    </dsp:sp>
    <dsp:sp modelId="{654C2F0F-6BC7-4BA1-B9B7-1443A8FC40BC}">
      <dsp:nvSpPr>
        <dsp:cNvPr id="0" name=""/>
        <dsp:cNvSpPr/>
      </dsp:nvSpPr>
      <dsp:spPr>
        <a:xfrm rot="3600000">
          <a:off x="2653048" y="1524531"/>
          <a:ext cx="905016" cy="303736"/>
        </a:xfrm>
        <a:prstGeom prst="lef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744169" y="1585278"/>
        <a:ext cx="722774" cy="182242"/>
      </dsp:txXfrm>
    </dsp:sp>
    <dsp:sp modelId="{960CD786-EE8B-4E73-99D9-2C16800AC75F}">
      <dsp:nvSpPr>
        <dsp:cNvPr id="0" name=""/>
        <dsp:cNvSpPr/>
      </dsp:nvSpPr>
      <dsp:spPr>
        <a:xfrm>
          <a:off x="2954465" y="2483897"/>
          <a:ext cx="1735634" cy="86781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0000"/>
              </a:solidFill>
              <a:latin typeface="Times New Roman" pitchFamily="18" charset="0"/>
              <a:ea typeface="Roboto Light" panose="02000000000000000000" pitchFamily="2" charset="0"/>
              <a:cs typeface="Times New Roman" pitchFamily="18" charset="0"/>
            </a:rPr>
            <a:t>Software</a:t>
          </a:r>
          <a:endParaRPr lang="en-US" sz="1400" kern="1200" dirty="0">
            <a:solidFill>
              <a:srgbClr val="FF0000"/>
            </a:solidFill>
            <a:latin typeface="Times New Roman" pitchFamily="18" charset="0"/>
            <a:ea typeface="Roboto Light" panose="02000000000000000000" pitchFamily="2" charset="0"/>
            <a:cs typeface="Times New Roman" pitchFamily="18" charset="0"/>
          </a:endParaRPr>
        </a:p>
      </dsp:txBody>
      <dsp:txXfrm>
        <a:off x="2979882" y="2509314"/>
        <a:ext cx="1684800" cy="816983"/>
      </dsp:txXfrm>
    </dsp:sp>
    <dsp:sp modelId="{A91F6089-8F4B-4DD9-873A-374EC0798A7F}">
      <dsp:nvSpPr>
        <dsp:cNvPr id="0" name=""/>
        <dsp:cNvSpPr/>
      </dsp:nvSpPr>
      <dsp:spPr>
        <a:xfrm rot="10800000">
          <a:off x="1936322" y="2765938"/>
          <a:ext cx="905016" cy="303736"/>
        </a:xfrm>
        <a:prstGeom prst="lef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027443" y="2826685"/>
        <a:ext cx="722774" cy="182242"/>
      </dsp:txXfrm>
    </dsp:sp>
    <dsp:sp modelId="{E8BD36A7-5EA7-42A5-BCE1-7CD91CC49294}">
      <dsp:nvSpPr>
        <dsp:cNvPr id="0" name=""/>
        <dsp:cNvSpPr/>
      </dsp:nvSpPr>
      <dsp:spPr>
        <a:xfrm>
          <a:off x="87560" y="2483897"/>
          <a:ext cx="1735634" cy="86781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0000"/>
              </a:solidFill>
              <a:latin typeface="Times New Roman" pitchFamily="18" charset="0"/>
              <a:ea typeface="Roboto Light" panose="02000000000000000000" pitchFamily="2" charset="0"/>
              <a:cs typeface="Times New Roman" pitchFamily="18" charset="0"/>
            </a:rPr>
            <a:t>Hardware</a:t>
          </a:r>
          <a:endParaRPr lang="en-US" sz="1400" kern="1200" dirty="0">
            <a:solidFill>
              <a:srgbClr val="FF0000"/>
            </a:solidFill>
            <a:latin typeface="Times New Roman" pitchFamily="18" charset="0"/>
            <a:ea typeface="Roboto Light" panose="02000000000000000000" pitchFamily="2" charset="0"/>
            <a:cs typeface="Times New Roman" pitchFamily="18" charset="0"/>
          </a:endParaRPr>
        </a:p>
      </dsp:txBody>
      <dsp:txXfrm>
        <a:off x="112977" y="2509314"/>
        <a:ext cx="1684800" cy="816983"/>
      </dsp:txXfrm>
    </dsp:sp>
    <dsp:sp modelId="{F4AA4F2C-0D9B-4131-982A-F076AFF967A1}">
      <dsp:nvSpPr>
        <dsp:cNvPr id="0" name=""/>
        <dsp:cNvSpPr/>
      </dsp:nvSpPr>
      <dsp:spPr>
        <a:xfrm rot="18000000">
          <a:off x="1219595" y="1524531"/>
          <a:ext cx="905016" cy="303736"/>
        </a:xfrm>
        <a:prstGeom prst="lef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310716" y="1585278"/>
        <a:ext cx="722774" cy="182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E8F4-572B-46D8-BCD2-1248CA7840EF}">
      <dsp:nvSpPr>
        <dsp:cNvPr id="0" name=""/>
        <dsp:cNvSpPr/>
      </dsp:nvSpPr>
      <dsp:spPr>
        <a:xfrm>
          <a:off x="1042771" y="1378778"/>
          <a:ext cx="1378743" cy="689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PWM</a:t>
          </a:r>
          <a:endParaRPr lang="en-US" sz="1200" kern="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sp:txBody>
      <dsp:txXfrm>
        <a:off x="1062962" y="1398969"/>
        <a:ext cx="1338361" cy="648989"/>
      </dsp:txXfrm>
    </dsp:sp>
    <dsp:sp modelId="{7F3F1A7C-3950-4DDC-A998-DDA5061464F1}">
      <dsp:nvSpPr>
        <dsp:cNvPr id="0" name=""/>
        <dsp:cNvSpPr/>
      </dsp:nvSpPr>
      <dsp:spPr>
        <a:xfrm rot="3600000">
          <a:off x="2019450" y="2588693"/>
          <a:ext cx="563768" cy="24128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2091834" y="2636949"/>
        <a:ext cx="419000" cy="144768"/>
      </dsp:txXfrm>
    </dsp:sp>
    <dsp:sp modelId="{26A3AE5A-EA9E-407F-BA1B-2BD58EDC1EBE}">
      <dsp:nvSpPr>
        <dsp:cNvPr id="0" name=""/>
        <dsp:cNvSpPr/>
      </dsp:nvSpPr>
      <dsp:spPr>
        <a:xfrm>
          <a:off x="1987841" y="3350516"/>
          <a:ext cx="1765371" cy="689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FREQUENCY</a:t>
          </a:r>
          <a:endParaRPr lang="en-US" sz="1200" kern="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sp:txBody>
      <dsp:txXfrm>
        <a:off x="2008032" y="3370707"/>
        <a:ext cx="1724989" cy="648989"/>
      </dsp:txXfrm>
    </dsp:sp>
    <dsp:sp modelId="{119F0866-F166-4FA0-909F-59E148B00565}">
      <dsp:nvSpPr>
        <dsp:cNvPr id="0" name=""/>
        <dsp:cNvSpPr/>
      </dsp:nvSpPr>
      <dsp:spPr>
        <a:xfrm rot="10800000">
          <a:off x="1353602" y="3574562"/>
          <a:ext cx="563768" cy="24128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1425986" y="3622818"/>
        <a:ext cx="419000" cy="144768"/>
      </dsp:txXfrm>
    </dsp:sp>
    <dsp:sp modelId="{490AC8C0-4479-408D-A579-42A1E7850AB5}">
      <dsp:nvSpPr>
        <dsp:cNvPr id="0" name=""/>
        <dsp:cNvSpPr/>
      </dsp:nvSpPr>
      <dsp:spPr>
        <a:xfrm>
          <a:off x="-95612" y="3350516"/>
          <a:ext cx="1378743" cy="689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Roboto Light" panose="02000000000000000000" pitchFamily="2" charset="0"/>
              <a:ea typeface="Roboto Light" panose="02000000000000000000" pitchFamily="2" charset="0"/>
              <a:cs typeface="Times New Roman" panose="02020603050405020304" pitchFamily="18" charset="0"/>
            </a:rPr>
            <a:t>DUTY CYCLE</a:t>
          </a:r>
          <a:endParaRPr lang="en-US" sz="1200" kern="1200" dirty="0">
            <a:solidFill>
              <a:schemeClr val="tx1"/>
            </a:solidFill>
            <a:latin typeface="Roboto Light" panose="02000000000000000000" pitchFamily="2" charset="0"/>
            <a:ea typeface="Roboto Light" panose="02000000000000000000" pitchFamily="2" charset="0"/>
            <a:cs typeface="Times New Roman" panose="02020603050405020304" pitchFamily="18" charset="0"/>
          </a:endParaRPr>
        </a:p>
      </dsp:txBody>
      <dsp:txXfrm>
        <a:off x="-75421" y="3370707"/>
        <a:ext cx="1338361" cy="648989"/>
      </dsp:txXfrm>
    </dsp:sp>
    <dsp:sp modelId="{CFD497A3-AD46-41DC-90C2-4F3F123B9458}">
      <dsp:nvSpPr>
        <dsp:cNvPr id="0" name=""/>
        <dsp:cNvSpPr/>
      </dsp:nvSpPr>
      <dsp:spPr>
        <a:xfrm rot="18000000">
          <a:off x="881067" y="2588693"/>
          <a:ext cx="563768" cy="24128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953451" y="2636949"/>
        <a:ext cx="419000" cy="14476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0E87F5-D2EE-4CE9-89EA-CA6693D59582}" type="datetimeFigureOut">
              <a:rPr lang="en-US" smtClean="0"/>
              <a:pPr/>
              <a:t>10/11/2020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EE13D9-61AB-47C6-B899-D51E38441D77}" type="slidenum">
              <a:rPr lang="en-US" smtClean="0"/>
              <a:pPr/>
              <a:t>‹#›</a:t>
            </a:fld>
            <a:endParaRPr lang="en-US"/>
          </a:p>
        </p:txBody>
      </p:sp>
    </p:spTree>
    <p:extLst>
      <p:ext uri="{BB962C8B-B14F-4D97-AF65-F5344CB8AC3E}">
        <p14:creationId xmlns="" xmlns:p14="http://schemas.microsoft.com/office/powerpoint/2010/main" val="2011104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49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59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69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79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88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93</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94</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95</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96</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97</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98</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99</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100</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101</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102</a:t>
            </a:fld>
            <a:endParaRPr lang="en-US"/>
          </a:p>
        </p:txBody>
      </p:sp>
    </p:spTree>
    <p:extLst>
      <p:ext uri="{BB962C8B-B14F-4D97-AF65-F5344CB8AC3E}">
        <p14:creationId xmlns="" xmlns:p14="http://schemas.microsoft.com/office/powerpoint/2010/main" val="304241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35223-E47F-1946-8A6D-4B121950ACDE}" type="slidenum">
              <a:rPr lang="en-US" smtClean="0"/>
              <a:pPr/>
              <a:t>19</a:t>
            </a:fld>
            <a:endParaRPr lang="en-US"/>
          </a:p>
        </p:txBody>
      </p:sp>
    </p:spTree>
    <p:extLst>
      <p:ext uri="{BB962C8B-B14F-4D97-AF65-F5344CB8AC3E}">
        <p14:creationId xmlns="" xmlns:p14="http://schemas.microsoft.com/office/powerpoint/2010/main" val="304241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1F325-78BC-4749-BADC-DED87A00A7F4}" type="datetimeFigureOut">
              <a:rPr lang="en-US" smtClean="0"/>
              <a:pPr/>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0BF9A2-6648-4A66-8A4F-25887B27B3B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6">
              <a:lumMod val="7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1F325-78BC-4749-BADC-DED87A00A7F4}" type="datetimeFigureOut">
              <a:rPr lang="en-US" smtClean="0"/>
              <a:pPr/>
              <a:t>10/11/2020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BF9A2-6648-4A66-8A4F-25887B27B3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881165" y="1717917"/>
            <a:ext cx="7358286" cy="4431983"/>
          </a:xfrm>
          <a:prstGeom prst="rect">
            <a:avLst/>
          </a:prstGeom>
        </p:spPr>
        <p:txBody>
          <a:bodyPr wrap="square">
            <a:spAutoFit/>
          </a:bodyPr>
          <a:lstStyle/>
          <a:p>
            <a:pPr marL="285750" indent="-285750">
              <a:lnSpc>
                <a:spcPct val="150000"/>
              </a:lnSpc>
            </a:pPr>
            <a:endParaRPr lang="en-US" sz="1400" b="1" dirty="0" smtClean="0">
              <a:solidFill>
                <a:schemeClr val="bg1"/>
              </a:solidFill>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An </a:t>
            </a:r>
            <a:r>
              <a:rPr lang="en-US" sz="2000" dirty="0">
                <a:latin typeface="Times New Roman" pitchFamily="18" charset="0"/>
                <a:ea typeface="Roboto Light" panose="02000000000000000000" pitchFamily="2" charset="0"/>
                <a:cs typeface="Times New Roman" pitchFamily="18" charset="0"/>
              </a:rPr>
              <a:t>embedded system is a system that has software embedded into hardware, which makes a system dedicated for an application (s) or specific part of an </a:t>
            </a:r>
            <a:r>
              <a:rPr lang="en-US" sz="2000" dirty="0" smtClean="0">
                <a:latin typeface="Times New Roman" pitchFamily="18" charset="0"/>
                <a:ea typeface="Roboto Light" panose="02000000000000000000" pitchFamily="2" charset="0"/>
                <a:cs typeface="Times New Roman" pitchFamily="18" charset="0"/>
              </a:rPr>
              <a:t>application </a:t>
            </a:r>
            <a:r>
              <a:rPr lang="en-US" sz="2000" dirty="0">
                <a:latin typeface="Times New Roman" pitchFamily="18" charset="0"/>
                <a:ea typeface="Roboto Light" panose="02000000000000000000" pitchFamily="2" charset="0"/>
                <a:cs typeface="Times New Roman" pitchFamily="18" charset="0"/>
              </a:rPr>
              <a:t>or product or part of a larger system</a:t>
            </a:r>
            <a:r>
              <a:rPr lang="en-US" sz="2000" dirty="0" smtClean="0">
                <a:latin typeface="Times New Roman" pitchFamily="18" charset="0"/>
                <a:ea typeface="Roboto Light" panose="02000000000000000000" pitchFamily="2" charset="0"/>
                <a:cs typeface="Times New Roman" pitchFamily="18" charset="0"/>
              </a:rPr>
              <a:t>. </a:t>
            </a:r>
          </a:p>
          <a:p>
            <a:pPr algn="just">
              <a:lnSpc>
                <a:spcPct val="200000"/>
              </a:lnSpc>
            </a:pPr>
            <a:endParaRPr lang="en-US" sz="2000" dirty="0" smtClean="0">
              <a:solidFill>
                <a:schemeClr val="tx1"/>
              </a:solidFill>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smtClean="0">
                <a:solidFill>
                  <a:schemeClr val="tx1"/>
                </a:solidFill>
                <a:latin typeface="Times New Roman" pitchFamily="18" charset="0"/>
                <a:ea typeface="Roboto Light" panose="02000000000000000000" pitchFamily="2" charset="0"/>
                <a:cs typeface="Times New Roman" pitchFamily="18" charset="0"/>
              </a:rPr>
              <a:t>Simply </a:t>
            </a:r>
            <a:r>
              <a:rPr lang="en-US" sz="2000" dirty="0">
                <a:solidFill>
                  <a:schemeClr val="tx1"/>
                </a:solidFill>
                <a:latin typeface="Times New Roman" pitchFamily="18" charset="0"/>
                <a:ea typeface="Roboto Light" panose="02000000000000000000" pitchFamily="2" charset="0"/>
                <a:cs typeface="Times New Roman" pitchFamily="18" charset="0"/>
              </a:rPr>
              <a:t>stated, all computing systems other than general purpose computer (with monitor, keyboard, etc.) are embedded systems.</a:t>
            </a:r>
          </a:p>
          <a:p>
            <a:pPr marL="285750" indent="-285750" algn="l">
              <a:lnSpc>
                <a:spcPct val="150000"/>
              </a:lnSpc>
              <a:buFont typeface="Wingdings" panose="05000000000000000000" pitchFamily="2" charset="2"/>
              <a:buChar char="§"/>
            </a:pPr>
            <a:endParaRPr lang="en-US" sz="1400" dirty="0">
              <a:solidFill>
                <a:schemeClr val="bg1"/>
              </a:solidFill>
              <a:latin typeface="Roboto Lt"/>
              <a:cs typeface="Times New Roman" pitchFamily="18" charset="0"/>
            </a:endParaRPr>
          </a:p>
        </p:txBody>
      </p:sp>
      <p:sp>
        <p:nvSpPr>
          <p:cNvPr id="2" name="TextBox 1"/>
          <p:cNvSpPr txBox="1"/>
          <p:nvPr/>
        </p:nvSpPr>
        <p:spPr>
          <a:xfrm>
            <a:off x="3377862" y="910227"/>
            <a:ext cx="3099138" cy="553998"/>
          </a:xfrm>
          <a:prstGeom prst="rect">
            <a:avLst/>
          </a:prstGeom>
          <a:noFill/>
        </p:spPr>
        <p:txBody>
          <a:bodyPr wrap="square" rtlCol="0">
            <a:spAutoFit/>
          </a:bodyPr>
          <a:lstStyle/>
          <a:p>
            <a:pPr marL="285750" indent="-285750">
              <a:lnSpc>
                <a:spcPct val="150000"/>
              </a:lnSpc>
            </a:pPr>
            <a:r>
              <a:rPr lang="en-US" sz="2000" b="1" dirty="0">
                <a:solidFill>
                  <a:schemeClr val="tx2"/>
                </a:solidFill>
                <a:latin typeface="Times New Roman" pitchFamily="18" charset="0"/>
                <a:ea typeface="Roboto Black" panose="02000000000000000000" pitchFamily="2" charset="0"/>
                <a:cs typeface="Times New Roman" pitchFamily="18" charset="0"/>
              </a:rPr>
              <a:t>EMBEDDED SYSTEMS</a:t>
            </a:r>
          </a:p>
        </p:txBody>
      </p:sp>
    </p:spTree>
    <p:extLst>
      <p:ext uri="{BB962C8B-B14F-4D97-AF65-F5344CB8AC3E}">
        <p14:creationId xmlns="" xmlns:p14="http://schemas.microsoft.com/office/powerpoint/2010/main" val="4260498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rPr>
              <a:t>Embedded  System  Hardware</a:t>
            </a: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smtClean="0"/>
              <a:t> Embedded system hardware is used for processing of input to produce output in task specific fashion.</a:t>
            </a:r>
          </a:p>
          <a:p>
            <a:pPr>
              <a:buNone/>
            </a:pPr>
            <a:endParaRPr lang="en-US" dirty="0"/>
          </a:p>
          <a:p>
            <a:pPr>
              <a:buNone/>
            </a:pPr>
            <a:endParaRPr lang="en-US" dirty="0" smtClean="0"/>
          </a:p>
          <a:p>
            <a:pPr>
              <a:buNone/>
            </a:pPr>
            <a:endParaRPr lang="en-US" dirty="0"/>
          </a:p>
        </p:txBody>
      </p:sp>
      <p:sp>
        <p:nvSpPr>
          <p:cNvPr id="4" name="Rectangle 3"/>
          <p:cNvSpPr/>
          <p:nvPr/>
        </p:nvSpPr>
        <p:spPr>
          <a:xfrm>
            <a:off x="914400" y="3962400"/>
            <a:ext cx="2286000" cy="1524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Interface</a:t>
            </a:r>
            <a:endParaRPr lang="en-US" dirty="0">
              <a:solidFill>
                <a:schemeClr val="tx1"/>
              </a:solidFill>
            </a:endParaRPr>
          </a:p>
        </p:txBody>
      </p:sp>
      <p:sp>
        <p:nvSpPr>
          <p:cNvPr id="5" name="Rectangle 4"/>
          <p:cNvSpPr/>
          <p:nvPr/>
        </p:nvSpPr>
        <p:spPr>
          <a:xfrm>
            <a:off x="3733800" y="3886200"/>
            <a:ext cx="2286000" cy="20574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Information </a:t>
            </a:r>
          </a:p>
          <a:p>
            <a:pPr algn="ctr"/>
            <a:r>
              <a:rPr lang="en-US" dirty="0" smtClean="0">
                <a:solidFill>
                  <a:schemeClr val="tx1"/>
                </a:solidFill>
              </a:rPr>
              <a:t>Processing</a:t>
            </a:r>
          </a:p>
          <a:p>
            <a:pPr algn="ctr"/>
            <a:r>
              <a:rPr lang="en-US" dirty="0" smtClean="0">
                <a:solidFill>
                  <a:schemeClr val="tx1"/>
                </a:solidFill>
              </a:rPr>
              <a:t>System</a:t>
            </a:r>
            <a:endParaRPr lang="en-US" dirty="0">
              <a:solidFill>
                <a:schemeClr val="tx1"/>
              </a:solidFill>
            </a:endParaRPr>
          </a:p>
        </p:txBody>
      </p:sp>
      <p:sp>
        <p:nvSpPr>
          <p:cNvPr id="6" name="Rectangle 5"/>
          <p:cNvSpPr/>
          <p:nvPr/>
        </p:nvSpPr>
        <p:spPr>
          <a:xfrm>
            <a:off x="6553200" y="3886200"/>
            <a:ext cx="2362200" cy="1524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Output</a:t>
            </a:r>
          </a:p>
          <a:p>
            <a:pPr algn="ctr"/>
            <a:r>
              <a:rPr lang="en-US" dirty="0" smtClean="0">
                <a:solidFill>
                  <a:schemeClr val="tx1"/>
                </a:solidFill>
              </a:rPr>
              <a:t>Interface</a:t>
            </a:r>
            <a:endParaRPr lang="en-US" dirty="0">
              <a:solidFill>
                <a:schemeClr val="tx1"/>
              </a:solidFill>
            </a:endParaRPr>
          </a:p>
        </p:txBody>
      </p:sp>
    </p:spTree>
    <p:extLst>
      <p:ext uri="{BB962C8B-B14F-4D97-AF65-F5344CB8AC3E}">
        <p14:creationId xmlns="" xmlns:p14="http://schemas.microsoft.com/office/powerpoint/2010/main" val="36301919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5" name="TextBox 4"/>
          <p:cNvSpPr txBox="1"/>
          <p:nvPr/>
        </p:nvSpPr>
        <p:spPr>
          <a:xfrm>
            <a:off x="939259" y="1220755"/>
            <a:ext cx="7326419" cy="3323987"/>
          </a:xfrm>
          <a:prstGeom prst="rect">
            <a:avLst/>
          </a:prstGeom>
          <a:noFill/>
        </p:spPr>
        <p:txBody>
          <a:bodyPr wrap="square" rtlCol="0">
            <a:spAutoFit/>
          </a:bodyPr>
          <a:lstStyle/>
          <a:p>
            <a:pPr marL="285750" indent="-285750">
              <a:buFont typeface="Wingdings" panose="05000000000000000000" pitchFamily="2" charset="2"/>
              <a:buChar char="§"/>
            </a:pPr>
            <a:r>
              <a:rPr lang="en-US" sz="1400" b="1" dirty="0">
                <a:solidFill>
                  <a:schemeClr val="tx1"/>
                </a:solidFill>
                <a:latin typeface="Times New Roman" pitchFamily="18" charset="0"/>
                <a:ea typeface="Roboto Black" panose="02000000000000000000" pitchFamily="2" charset="0"/>
                <a:cs typeface="Times New Roman" pitchFamily="18" charset="0"/>
              </a:rPr>
              <a:t>Wire.write()</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algn="l"/>
            <a:r>
              <a:rPr lang="en-US" sz="1400" dirty="0">
                <a:solidFill>
                  <a:schemeClr val="tx1"/>
                </a:solidFill>
                <a:latin typeface="Times New Roman" pitchFamily="18" charset="0"/>
                <a:ea typeface="Roboto Light" panose="02000000000000000000" pitchFamily="2" charset="0"/>
                <a:cs typeface="Times New Roman" pitchFamily="18" charset="0"/>
              </a:rPr>
              <a:t>Writes data from a slave device in response to a request from a master, or queues bytes for transmission from a master to slave </a:t>
            </a:r>
            <a:r>
              <a:rPr lang="en-US" sz="1400" dirty="0" smtClean="0">
                <a:solidFill>
                  <a:schemeClr val="tx1"/>
                </a:solidFill>
                <a:latin typeface="Times New Roman" pitchFamily="18" charset="0"/>
                <a:ea typeface="Roboto Light" panose="02000000000000000000" pitchFamily="2" charset="0"/>
                <a:cs typeface="Times New Roman" pitchFamily="18" charset="0"/>
              </a:rPr>
              <a:t>device.</a:t>
            </a:r>
          </a:p>
          <a:p>
            <a:r>
              <a:rPr lang="en-US" sz="1400" b="1" dirty="0" smtClean="0">
                <a:solidFill>
                  <a:schemeClr val="tx1"/>
                </a:solidFill>
                <a:latin typeface="Times New Roman" pitchFamily="18" charset="0"/>
                <a:ea typeface="Roboto Black" panose="02000000000000000000" pitchFamily="2" charset="0"/>
                <a:cs typeface="Times New Roman" pitchFamily="18" charset="0"/>
              </a:rPr>
              <a:t>Wire.available</a:t>
            </a:r>
            <a:r>
              <a:rPr lang="en-US" sz="1400" b="1" dirty="0">
                <a:solidFill>
                  <a:schemeClr val="tx1"/>
                </a:solidFill>
                <a:latin typeface="Times New Roman" pitchFamily="18" charset="0"/>
                <a:ea typeface="Roboto Black" panose="02000000000000000000" pitchFamily="2" charset="0"/>
                <a:cs typeface="Times New Roman" pitchFamily="18" charset="0"/>
              </a:rPr>
              <a:t>()</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algn="l"/>
            <a:r>
              <a:rPr lang="en-US" sz="1400" dirty="0">
                <a:solidFill>
                  <a:schemeClr val="tx1"/>
                </a:solidFill>
                <a:latin typeface="Times New Roman" pitchFamily="18" charset="0"/>
                <a:ea typeface="Roboto Light" panose="02000000000000000000" pitchFamily="2" charset="0"/>
                <a:cs typeface="Times New Roman" pitchFamily="18" charset="0"/>
              </a:rPr>
              <a:t>Returns the number of bytes available for retrieval with read</a:t>
            </a: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endParaRPr lang="en-IN" sz="1400" dirty="0">
              <a:solidFill>
                <a:schemeClr val="tx1"/>
              </a:solidFill>
              <a:latin typeface="Times New Roman" pitchFamily="18" charset="0"/>
              <a:cs typeface="Times New Roman" pitchFamily="18" charset="0"/>
            </a:endParaRPr>
          </a:p>
          <a:p>
            <a:pPr marL="285750" indent="-285750">
              <a:buFont typeface="Wingdings" panose="05000000000000000000" pitchFamily="2" charset="2"/>
              <a:buChar char="§"/>
            </a:pPr>
            <a:r>
              <a:rPr lang="en-US" sz="1400" b="1" dirty="0">
                <a:solidFill>
                  <a:schemeClr val="tx1"/>
                </a:solidFill>
                <a:latin typeface="Times New Roman" pitchFamily="18" charset="0"/>
                <a:ea typeface="Roboto Black" panose="02000000000000000000" pitchFamily="2" charset="0"/>
                <a:cs typeface="Times New Roman" pitchFamily="18" charset="0"/>
              </a:rPr>
              <a:t>Wire.onReceive(handler)</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algn="l"/>
            <a:r>
              <a:rPr lang="en-US" sz="1400" dirty="0">
                <a:solidFill>
                  <a:schemeClr val="tx1"/>
                </a:solidFill>
                <a:latin typeface="Times New Roman" pitchFamily="18" charset="0"/>
                <a:ea typeface="Roboto Light" panose="02000000000000000000" pitchFamily="2" charset="0"/>
                <a:cs typeface="Times New Roman" pitchFamily="18" charset="0"/>
              </a:rPr>
              <a:t>Registers a function to be called when a slave device receives a transmission from a master</a:t>
            </a: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pPr algn="l"/>
            <a:endParaRPr lang="en-US" sz="1400" dirty="0">
              <a:solidFill>
                <a:schemeClr val="tx1"/>
              </a:solidFill>
              <a:latin typeface="Times New Roman" pitchFamily="18" charset="0"/>
              <a:ea typeface="Roboto Bk" pitchFamily="2" charset="0"/>
              <a:cs typeface="Times New Roman" pitchFamily="18" charset="0"/>
            </a:endParaRPr>
          </a:p>
          <a:p>
            <a:pPr marL="285750" indent="-285750">
              <a:buFont typeface="Wingdings" panose="05000000000000000000" pitchFamily="2" charset="2"/>
              <a:buChar char="§"/>
            </a:pPr>
            <a:r>
              <a:rPr lang="en-US" sz="1400" b="1" dirty="0">
                <a:solidFill>
                  <a:schemeClr val="tx1"/>
                </a:solidFill>
                <a:latin typeface="Times New Roman" pitchFamily="18" charset="0"/>
                <a:ea typeface="Roboto Black" panose="02000000000000000000" pitchFamily="2" charset="0"/>
                <a:cs typeface="Times New Roman" pitchFamily="18" charset="0"/>
              </a:rPr>
              <a:t>Wire.onRequest(handler)</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algn="l"/>
            <a:r>
              <a:rPr lang="en-US" sz="1400" dirty="0">
                <a:solidFill>
                  <a:schemeClr val="tx1"/>
                </a:solidFill>
                <a:latin typeface="Times New Roman" pitchFamily="18" charset="0"/>
                <a:ea typeface="Roboto Light" panose="02000000000000000000" pitchFamily="2" charset="0"/>
                <a:cs typeface="Times New Roman" pitchFamily="18" charset="0"/>
              </a:rPr>
              <a:t>Register a function to be called when a master requests data from this slave </a:t>
            </a:r>
            <a:r>
              <a:rPr lang="en-US" sz="1400" dirty="0" smtClean="0">
                <a:solidFill>
                  <a:schemeClr val="tx1"/>
                </a:solidFill>
                <a:latin typeface="Times New Roman" pitchFamily="18" charset="0"/>
                <a:ea typeface="Roboto Light" panose="02000000000000000000" pitchFamily="2" charset="0"/>
                <a:cs typeface="Times New Roman" pitchFamily="18" charset="0"/>
              </a:rPr>
              <a:t>device.</a:t>
            </a:r>
            <a:endParaRPr lang="en-US" sz="1400" dirty="0">
              <a:solidFill>
                <a:schemeClr val="tx1"/>
              </a:solidFill>
              <a:latin typeface="Times New Roman" pitchFamily="18" charset="0"/>
              <a:ea typeface="Roboto Light" panose="02000000000000000000" pitchFamily="2" charset="0"/>
              <a:cs typeface="Times New Roman" pitchFamily="18" charset="0"/>
            </a:endParaRPr>
          </a:p>
        </p:txBody>
      </p:sp>
    </p:spTree>
    <p:extLst>
      <p:ext uri="{BB962C8B-B14F-4D97-AF65-F5344CB8AC3E}">
        <p14:creationId xmlns="" xmlns:p14="http://schemas.microsoft.com/office/powerpoint/2010/main" val="2287137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44999" y="1611322"/>
            <a:ext cx="2857520" cy="432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4"/>
          <a:stretch>
            <a:fillRect/>
          </a:stretch>
        </p:blipFill>
        <p:spPr>
          <a:xfrm>
            <a:off x="5018329" y="1611322"/>
            <a:ext cx="2857520" cy="432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907441" y="912505"/>
            <a:ext cx="5161384" cy="553998"/>
          </a:xfrm>
          <a:prstGeom prst="rect">
            <a:avLst/>
          </a:prstGeom>
          <a:noFill/>
        </p:spPr>
        <p:txBody>
          <a:bodyPr wrap="square" rtlCol="0">
            <a:spAutoFit/>
          </a:bodyPr>
          <a:lstStyle/>
          <a:p>
            <a:r>
              <a:rPr lang="en-IN" sz="1600" b="1" dirty="0">
                <a:solidFill>
                  <a:schemeClr val="tx1"/>
                </a:solidFill>
                <a:latin typeface="Times New Roman" pitchFamily="18" charset="0"/>
                <a:ea typeface="Roboto Black" panose="02000000000000000000" pitchFamily="2" charset="0"/>
                <a:cs typeface="Times New Roman" pitchFamily="18" charset="0"/>
              </a:rPr>
              <a:t>Controlling LED in arduino uno using arduino mega</a:t>
            </a:r>
          </a:p>
          <a:p>
            <a:endParaRPr lang="en-US" sz="1400" dirty="0">
              <a:latin typeface="Roboto Lt" pitchFamily="2" charset="0"/>
              <a:ea typeface="Roboto Lt" pitchFamily="2" charset="0"/>
            </a:endParaRPr>
          </a:p>
        </p:txBody>
      </p:sp>
    </p:spTree>
    <p:extLst>
      <p:ext uri="{BB962C8B-B14F-4D97-AF65-F5344CB8AC3E}">
        <p14:creationId xmlns="" xmlns:p14="http://schemas.microsoft.com/office/powerpoint/2010/main" val="1736441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pic>
        <p:nvPicPr>
          <p:cNvPr id="7" name="Picture 6"/>
          <p:cNvPicPr>
            <a:picLocks noChangeAspect="1"/>
          </p:cNvPicPr>
          <p:nvPr/>
        </p:nvPicPr>
        <p:blipFill>
          <a:blip r:embed="rId3"/>
          <a:stretch>
            <a:fillRect/>
          </a:stretch>
        </p:blipFill>
        <p:spPr>
          <a:xfrm>
            <a:off x="1380622" y="1889139"/>
            <a:ext cx="2743200" cy="405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4"/>
          <a:stretch>
            <a:fillRect/>
          </a:stretch>
        </p:blipFill>
        <p:spPr>
          <a:xfrm>
            <a:off x="4876800" y="1905000"/>
            <a:ext cx="2743200" cy="4036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1411885" y="1029812"/>
            <a:ext cx="6071340" cy="338554"/>
          </a:xfrm>
          <a:prstGeom prst="rect">
            <a:avLst/>
          </a:prstGeom>
          <a:noFill/>
        </p:spPr>
        <p:txBody>
          <a:bodyPr wrap="square" rtlCol="0">
            <a:spAutoFit/>
          </a:bodyPr>
          <a:lstStyle/>
          <a:p>
            <a:r>
              <a:rPr lang="en-IN" sz="1600" b="1" dirty="0">
                <a:solidFill>
                  <a:schemeClr val="tx1"/>
                </a:solidFill>
                <a:latin typeface="Times New Roman" pitchFamily="18" charset="0"/>
                <a:ea typeface="Roboto Black" panose="02000000000000000000" pitchFamily="2" charset="0"/>
                <a:cs typeface="Times New Roman" pitchFamily="18" charset="0"/>
              </a:rPr>
              <a:t>Slave to master – Receiving characters from slave to </a:t>
            </a:r>
            <a:r>
              <a:rPr lang="en-IN" sz="1600" b="1" dirty="0" smtClean="0">
                <a:solidFill>
                  <a:schemeClr val="tx1"/>
                </a:solidFill>
                <a:latin typeface="Times New Roman" pitchFamily="18" charset="0"/>
                <a:ea typeface="Roboto Black" panose="02000000000000000000" pitchFamily="2" charset="0"/>
                <a:cs typeface="Times New Roman" pitchFamily="18" charset="0"/>
              </a:rPr>
              <a:t>master</a:t>
            </a:r>
            <a:endParaRPr lang="en-IN" sz="16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598628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Processors</a:t>
            </a:r>
            <a:endParaRPr lang="en-US" b="1" dirty="0">
              <a:solidFill>
                <a:schemeClr val="accent2"/>
              </a:solidFill>
            </a:endParaRPr>
          </a:p>
        </p:txBody>
      </p:sp>
      <p:sp>
        <p:nvSpPr>
          <p:cNvPr id="3" name="Content Placeholder 2"/>
          <p:cNvSpPr>
            <a:spLocks noGrp="1"/>
          </p:cNvSpPr>
          <p:nvPr>
            <p:ph idx="1"/>
          </p:nvPr>
        </p:nvSpPr>
        <p:spPr/>
        <p:txBody>
          <a:bodyPr/>
          <a:lstStyle/>
          <a:p>
            <a:r>
              <a:rPr lang="en-US" dirty="0" smtClean="0">
                <a:solidFill>
                  <a:schemeClr val="accent5">
                    <a:lumMod val="75000"/>
                  </a:schemeClr>
                </a:solidFill>
              </a:rPr>
              <a:t>Microprocessors and Micro- controllers</a:t>
            </a:r>
          </a:p>
          <a:p>
            <a:pPr>
              <a:buNone/>
            </a:pPr>
            <a:endParaRPr lang="en-US" dirty="0">
              <a:solidFill>
                <a:schemeClr val="accent5">
                  <a:lumMod val="75000"/>
                </a:schemeClr>
              </a:solidFill>
            </a:endParaRPr>
          </a:p>
          <a:p>
            <a:pPr>
              <a:buFont typeface="Wingdings" pitchFamily="2" charset="2"/>
              <a:buChar char="Ø"/>
            </a:pPr>
            <a:r>
              <a:rPr lang="en-US" dirty="0" smtClean="0">
                <a:solidFill>
                  <a:schemeClr val="accent5">
                    <a:lumMod val="75000"/>
                  </a:schemeClr>
                </a:solidFill>
              </a:rPr>
              <a:t>Key requirements :</a:t>
            </a:r>
          </a:p>
          <a:p>
            <a:pPr>
              <a:buNone/>
            </a:pPr>
            <a:r>
              <a:rPr lang="en-US" dirty="0">
                <a:solidFill>
                  <a:schemeClr val="accent5">
                    <a:lumMod val="75000"/>
                  </a:schemeClr>
                </a:solidFill>
              </a:rPr>
              <a:t> </a:t>
            </a:r>
            <a:r>
              <a:rPr lang="en-US" dirty="0" smtClean="0">
                <a:solidFill>
                  <a:schemeClr val="accent5">
                    <a:lumMod val="75000"/>
                  </a:schemeClr>
                </a:solidFill>
              </a:rPr>
              <a:t>                   Energy-efficiency</a:t>
            </a:r>
          </a:p>
          <a:p>
            <a:pPr>
              <a:buNone/>
            </a:pPr>
            <a:r>
              <a:rPr lang="en-US" dirty="0">
                <a:solidFill>
                  <a:schemeClr val="accent5">
                    <a:lumMod val="75000"/>
                  </a:schemeClr>
                </a:solidFill>
              </a:rPr>
              <a:t> </a:t>
            </a:r>
            <a:r>
              <a:rPr lang="en-US" dirty="0" smtClean="0">
                <a:solidFill>
                  <a:schemeClr val="accent5">
                    <a:lumMod val="75000"/>
                  </a:schemeClr>
                </a:solidFill>
              </a:rPr>
              <a:t>                   High Code Density</a:t>
            </a:r>
            <a:endParaRPr lang="en-US" dirty="0">
              <a:solidFill>
                <a:schemeClr val="accent5">
                  <a:lumMod val="75000"/>
                </a:schemeClr>
              </a:solidFill>
            </a:endParaRPr>
          </a:p>
        </p:txBody>
      </p:sp>
    </p:spTree>
    <p:extLst>
      <p:ext uri="{BB962C8B-B14F-4D97-AF65-F5344CB8AC3E}">
        <p14:creationId xmlns="" xmlns:p14="http://schemas.microsoft.com/office/powerpoint/2010/main" val="833696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rPr>
              <a:t>Microprocessors</a:t>
            </a:r>
            <a:endParaRPr lang="en-US" b="1" dirty="0">
              <a:solidFill>
                <a:srgbClr val="7030A0"/>
              </a:solidFill>
            </a:endParaRPr>
          </a:p>
        </p:txBody>
      </p:sp>
      <p:sp>
        <p:nvSpPr>
          <p:cNvPr id="3" name="Content Placeholder 2"/>
          <p:cNvSpPr>
            <a:spLocks noGrp="1"/>
          </p:cNvSpPr>
          <p:nvPr>
            <p:ph idx="1"/>
          </p:nvPr>
        </p:nvSpPr>
        <p:spPr>
          <a:xfrm>
            <a:off x="152400" y="1600200"/>
            <a:ext cx="8534400" cy="5257800"/>
          </a:xfrm>
        </p:spPr>
        <p:txBody>
          <a:bodyPr/>
          <a:lstStyle/>
          <a:p>
            <a:pPr>
              <a:buFont typeface="Wingdings" pitchFamily="2" charset="2"/>
              <a:buChar char="ü"/>
            </a:pPr>
            <a:r>
              <a:rPr lang="en-US" dirty="0" smtClean="0"/>
              <a:t>CPU for Computers.</a:t>
            </a:r>
          </a:p>
          <a:p>
            <a:pPr>
              <a:buFont typeface="Wingdings" pitchFamily="2" charset="2"/>
              <a:buChar char="ü"/>
            </a:pPr>
            <a:r>
              <a:rPr lang="en-US" dirty="0" smtClean="0"/>
              <a:t>No RAM ,ROM , I/O on CPU chip itself</a:t>
            </a:r>
          </a:p>
          <a:p>
            <a:pPr>
              <a:buFont typeface="Wingdings" pitchFamily="2" charset="2"/>
              <a:buChar char="ü"/>
            </a:pPr>
            <a:r>
              <a:rPr lang="en-US" dirty="0" smtClean="0"/>
              <a:t>Example: Intel’s  x86 , Motorola’s 68*0</a:t>
            </a:r>
          </a:p>
          <a:p>
            <a:pPr>
              <a:buNone/>
            </a:pPr>
            <a:r>
              <a:rPr lang="en-US" dirty="0" smtClean="0"/>
              <a:t>                           </a:t>
            </a:r>
            <a:r>
              <a:rPr lang="en-US" sz="1600" dirty="0" smtClean="0"/>
              <a:t>Data Bus               Many chips on  motherboard</a:t>
            </a:r>
          </a:p>
          <a:p>
            <a:pPr>
              <a:buNone/>
            </a:pPr>
            <a:endParaRPr lang="en-US" dirty="0" smtClean="0"/>
          </a:p>
          <a:p>
            <a:pPr>
              <a:buNone/>
            </a:pPr>
            <a:endParaRPr lang="en-US" dirty="0" smtClean="0"/>
          </a:p>
          <a:p>
            <a:pPr>
              <a:buNone/>
            </a:pPr>
            <a:endParaRPr lang="en-US" dirty="0" smtClean="0"/>
          </a:p>
          <a:p>
            <a:pPr>
              <a:buNone/>
            </a:pPr>
            <a:r>
              <a:rPr lang="en-US" sz="2000" dirty="0" smtClean="0"/>
              <a:t>                                                 </a:t>
            </a:r>
            <a:r>
              <a:rPr lang="en-US" sz="1600" b="1" dirty="0" smtClean="0"/>
              <a:t>Address Bus</a:t>
            </a:r>
          </a:p>
          <a:p>
            <a:pPr>
              <a:buNone/>
            </a:pPr>
            <a:r>
              <a:rPr lang="en-US" sz="2000" dirty="0" smtClean="0"/>
              <a:t>                                 General Purpose Microprocessors System</a:t>
            </a:r>
          </a:p>
          <a:p>
            <a:pPr>
              <a:buNone/>
            </a:pPr>
            <a:r>
              <a:rPr lang="en-US" sz="2000" dirty="0" smtClean="0"/>
              <a:t>           </a:t>
            </a:r>
          </a:p>
        </p:txBody>
      </p:sp>
      <p:sp>
        <p:nvSpPr>
          <p:cNvPr id="4" name="Rectangle 3"/>
          <p:cNvSpPr/>
          <p:nvPr/>
        </p:nvSpPr>
        <p:spPr>
          <a:xfrm>
            <a:off x="381000" y="3962400"/>
            <a:ext cx="1981200" cy="17526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CPU </a:t>
            </a:r>
          </a:p>
          <a:p>
            <a:pPr algn="ctr"/>
            <a:r>
              <a:rPr lang="en-US" b="1" dirty="0" smtClean="0">
                <a:solidFill>
                  <a:schemeClr val="tx1"/>
                </a:solidFill>
              </a:rPr>
              <a:t> General</a:t>
            </a:r>
          </a:p>
          <a:p>
            <a:pPr algn="ctr"/>
            <a:r>
              <a:rPr lang="en-US" b="1" dirty="0" smtClean="0">
                <a:solidFill>
                  <a:schemeClr val="tx1"/>
                </a:solidFill>
              </a:rPr>
              <a:t>Purpose</a:t>
            </a:r>
          </a:p>
          <a:p>
            <a:pPr algn="ctr"/>
            <a:r>
              <a:rPr lang="en-US" b="1" dirty="0" smtClean="0">
                <a:solidFill>
                  <a:schemeClr val="tx1"/>
                </a:solidFill>
              </a:rPr>
              <a:t>Microprocessor</a:t>
            </a:r>
            <a:endParaRPr lang="en-US" b="1" dirty="0">
              <a:solidFill>
                <a:schemeClr val="tx1"/>
              </a:solidFill>
            </a:endParaRPr>
          </a:p>
        </p:txBody>
      </p:sp>
      <p:sp>
        <p:nvSpPr>
          <p:cNvPr id="5" name="Rectangle 4"/>
          <p:cNvSpPr/>
          <p:nvPr/>
        </p:nvSpPr>
        <p:spPr>
          <a:xfrm>
            <a:off x="2743200" y="4419600"/>
            <a:ext cx="91440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RAM</a:t>
            </a:r>
            <a:endParaRPr lang="en-US" b="1" dirty="0">
              <a:solidFill>
                <a:schemeClr val="tx1"/>
              </a:solidFill>
            </a:endParaRPr>
          </a:p>
        </p:txBody>
      </p:sp>
      <p:sp>
        <p:nvSpPr>
          <p:cNvPr id="6" name="Rectangle 5"/>
          <p:cNvSpPr/>
          <p:nvPr/>
        </p:nvSpPr>
        <p:spPr>
          <a:xfrm>
            <a:off x="3886200" y="4419600"/>
            <a:ext cx="91440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ROM</a:t>
            </a:r>
            <a:endParaRPr lang="en-US" b="1" dirty="0">
              <a:solidFill>
                <a:schemeClr val="tx1"/>
              </a:solidFill>
            </a:endParaRPr>
          </a:p>
        </p:txBody>
      </p:sp>
      <p:sp>
        <p:nvSpPr>
          <p:cNvPr id="7" name="Rectangle 6"/>
          <p:cNvSpPr/>
          <p:nvPr/>
        </p:nvSpPr>
        <p:spPr>
          <a:xfrm>
            <a:off x="6248400" y="4419600"/>
            <a:ext cx="91440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Timer</a:t>
            </a:r>
            <a:endParaRPr lang="en-US" b="1" dirty="0">
              <a:solidFill>
                <a:schemeClr val="tx1"/>
              </a:solidFill>
            </a:endParaRPr>
          </a:p>
        </p:txBody>
      </p:sp>
      <p:sp>
        <p:nvSpPr>
          <p:cNvPr id="8" name="Rectangle 7"/>
          <p:cNvSpPr/>
          <p:nvPr/>
        </p:nvSpPr>
        <p:spPr>
          <a:xfrm>
            <a:off x="5029200" y="4419600"/>
            <a:ext cx="91440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I/O</a:t>
            </a:r>
          </a:p>
          <a:p>
            <a:pPr algn="ctr"/>
            <a:r>
              <a:rPr lang="en-US" b="1" dirty="0" smtClean="0">
                <a:solidFill>
                  <a:schemeClr val="tx1"/>
                </a:solidFill>
              </a:rPr>
              <a:t>Part</a:t>
            </a:r>
            <a:endParaRPr lang="en-US" b="1" dirty="0">
              <a:solidFill>
                <a:schemeClr val="tx1"/>
              </a:solidFill>
            </a:endParaRPr>
          </a:p>
        </p:txBody>
      </p:sp>
      <p:sp>
        <p:nvSpPr>
          <p:cNvPr id="9" name="Rectangle 8"/>
          <p:cNvSpPr/>
          <p:nvPr/>
        </p:nvSpPr>
        <p:spPr>
          <a:xfrm>
            <a:off x="7391400" y="4419600"/>
            <a:ext cx="91440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Serial Port</a:t>
            </a:r>
            <a:endParaRPr lang="en-US" b="1" dirty="0">
              <a:solidFill>
                <a:schemeClr val="tx1"/>
              </a:solidFill>
            </a:endParaRPr>
          </a:p>
        </p:txBody>
      </p:sp>
      <p:cxnSp>
        <p:nvCxnSpPr>
          <p:cNvPr id="11" name="Straight Connector 10"/>
          <p:cNvCxnSpPr/>
          <p:nvPr/>
        </p:nvCxnSpPr>
        <p:spPr>
          <a:xfrm>
            <a:off x="2362200" y="4114800"/>
            <a:ext cx="5562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7810500" y="42291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62200" y="5638800"/>
            <a:ext cx="5638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p:cNvCxnSpPr>
          <p:nvPr/>
        </p:nvCxnSpPr>
        <p:spPr>
          <a:xfrm rot="5400000">
            <a:off x="7696200" y="5486400"/>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009900" y="42291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6" idx="0"/>
          </p:cNvCxnSpPr>
          <p:nvPr/>
        </p:nvCxnSpPr>
        <p:spPr>
          <a:xfrm rot="5400000">
            <a:off x="4229100" y="43053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8" idx="0"/>
          </p:cNvCxnSpPr>
          <p:nvPr/>
        </p:nvCxnSpPr>
        <p:spPr>
          <a:xfrm rot="5400000">
            <a:off x="5334000" y="4267200"/>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6400800" y="4267200"/>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6477794" y="5485606"/>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5334794" y="5485606"/>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2972594" y="5485606"/>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4191794" y="5485606"/>
            <a:ext cx="3048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59403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rPr>
              <a:t>What is Micro-controller ?</a:t>
            </a:r>
            <a:endParaRPr lang="en-US" b="1" dirty="0">
              <a:solidFill>
                <a:srgbClr val="7030A0"/>
              </a:solidFill>
            </a:endParaRPr>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v"/>
            </a:pPr>
            <a:r>
              <a:rPr lang="en-US" dirty="0" smtClean="0"/>
              <a:t> Basically, a micro-controller is a device which integrates a number of the components of a  microprocessor system on to a single microchip.</a:t>
            </a:r>
          </a:p>
          <a:p>
            <a:pPr>
              <a:buNone/>
            </a:pPr>
            <a:endParaRPr lang="en-US" dirty="0" smtClean="0"/>
          </a:p>
          <a:p>
            <a:pPr>
              <a:buFont typeface="Wingdings" pitchFamily="2" charset="2"/>
              <a:buChar char="v"/>
            </a:pPr>
            <a:r>
              <a:rPr lang="en-US" dirty="0" smtClean="0"/>
              <a:t>A micro-controller combines on the same microchip :</a:t>
            </a:r>
          </a:p>
          <a:p>
            <a:r>
              <a:rPr lang="en-US" dirty="0" smtClean="0"/>
              <a:t> The CPU core</a:t>
            </a:r>
          </a:p>
          <a:p>
            <a:r>
              <a:rPr lang="en-US" dirty="0" smtClean="0"/>
              <a:t>Memory(both ROM and RAM)   </a:t>
            </a:r>
          </a:p>
          <a:p>
            <a:r>
              <a:rPr lang="en-US" dirty="0" smtClean="0"/>
              <a:t>Some parallel digital I/O &amp; more </a:t>
            </a:r>
            <a:endParaRPr lang="en-US" dirty="0"/>
          </a:p>
        </p:txBody>
      </p:sp>
    </p:spTree>
    <p:extLst>
      <p:ext uri="{BB962C8B-B14F-4D97-AF65-F5344CB8AC3E}">
        <p14:creationId xmlns="" xmlns:p14="http://schemas.microsoft.com/office/powerpoint/2010/main" val="1469131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rPr>
              <a:t>Micro-controller</a:t>
            </a:r>
            <a:endParaRPr lang="en-US" b="1" dirty="0">
              <a:solidFill>
                <a:srgbClr val="7030A0"/>
              </a:solidFill>
            </a:endParaRPr>
          </a:p>
        </p:txBody>
      </p:sp>
      <p:sp>
        <p:nvSpPr>
          <p:cNvPr id="4" name="Rounded Rectangle 3"/>
          <p:cNvSpPr/>
          <p:nvPr/>
        </p:nvSpPr>
        <p:spPr>
          <a:xfrm>
            <a:off x="838200" y="2286000"/>
            <a:ext cx="7315200" cy="33528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47800" y="3048000"/>
            <a:ext cx="1295400"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6" name="Rectangle 5"/>
          <p:cNvSpPr/>
          <p:nvPr/>
        </p:nvSpPr>
        <p:spPr>
          <a:xfrm>
            <a:off x="3810000" y="3048000"/>
            <a:ext cx="1600200" cy="60960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Memory</a:t>
            </a:r>
            <a:endParaRPr lang="en-US" dirty="0">
              <a:solidFill>
                <a:schemeClr val="tx1"/>
              </a:solidFill>
            </a:endParaRPr>
          </a:p>
        </p:txBody>
      </p:sp>
      <p:sp>
        <p:nvSpPr>
          <p:cNvPr id="7" name="Rectangle 6"/>
          <p:cNvSpPr/>
          <p:nvPr/>
        </p:nvSpPr>
        <p:spPr>
          <a:xfrm>
            <a:off x="5791200" y="3048000"/>
            <a:ext cx="1295400"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I/O</a:t>
            </a:r>
            <a:endParaRPr lang="en-US" dirty="0">
              <a:solidFill>
                <a:schemeClr val="tx1"/>
              </a:solidFill>
            </a:endParaRPr>
          </a:p>
        </p:txBody>
      </p:sp>
      <p:sp>
        <p:nvSpPr>
          <p:cNvPr id="8" name="Rectangle 7"/>
          <p:cNvSpPr/>
          <p:nvPr/>
        </p:nvSpPr>
        <p:spPr>
          <a:xfrm>
            <a:off x="1295400" y="4724400"/>
            <a:ext cx="6019800"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Bus</a:t>
            </a:r>
            <a:endParaRPr lang="en-US" dirty="0">
              <a:solidFill>
                <a:schemeClr val="tx1"/>
              </a:solidFill>
            </a:endParaRPr>
          </a:p>
        </p:txBody>
      </p:sp>
      <p:sp>
        <p:nvSpPr>
          <p:cNvPr id="9" name="Up-Down Arrow 8"/>
          <p:cNvSpPr/>
          <p:nvPr/>
        </p:nvSpPr>
        <p:spPr>
          <a:xfrm>
            <a:off x="6477000" y="3657600"/>
            <a:ext cx="381000" cy="990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Down Arrow 9"/>
          <p:cNvSpPr/>
          <p:nvPr/>
        </p:nvSpPr>
        <p:spPr>
          <a:xfrm>
            <a:off x="4267200" y="3657600"/>
            <a:ext cx="381000" cy="990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p:cNvSpPr/>
          <p:nvPr/>
        </p:nvSpPr>
        <p:spPr>
          <a:xfrm>
            <a:off x="1905000" y="3657600"/>
            <a:ext cx="381000" cy="9906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055090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75000"/>
                  </a:schemeClr>
                </a:solidFill>
              </a:rPr>
              <a:t>Why Micro-controller ?</a:t>
            </a:r>
            <a:endParaRPr lang="en-US" b="1" dirty="0">
              <a:solidFill>
                <a:schemeClr val="accent4">
                  <a:lumMod val="75000"/>
                </a:schemeClr>
              </a:solidFill>
            </a:endParaRPr>
          </a:p>
        </p:txBody>
      </p:sp>
      <p:sp>
        <p:nvSpPr>
          <p:cNvPr id="3" name="Content Placeholder 2"/>
          <p:cNvSpPr>
            <a:spLocks noGrp="1"/>
          </p:cNvSpPr>
          <p:nvPr>
            <p:ph idx="1"/>
          </p:nvPr>
        </p:nvSpPr>
        <p:spPr/>
        <p:txBody>
          <a:bodyPr>
            <a:normAutofit lnSpcReduction="10000"/>
          </a:bodyPr>
          <a:lstStyle/>
          <a:p>
            <a:pPr>
              <a:buFont typeface="Wingdings" pitchFamily="2" charset="2"/>
              <a:buChar char="§"/>
            </a:pPr>
            <a:r>
              <a:rPr lang="en-US" dirty="0" smtClean="0">
                <a:solidFill>
                  <a:schemeClr val="accent1">
                    <a:lumMod val="75000"/>
                  </a:schemeClr>
                </a:solidFill>
              </a:rPr>
              <a:t>Low coast small packaging.</a:t>
            </a:r>
          </a:p>
          <a:p>
            <a:pPr>
              <a:buFont typeface="Wingdings" pitchFamily="2" charset="2"/>
              <a:buChar char="§"/>
            </a:pPr>
            <a:r>
              <a:rPr lang="en-US" dirty="0" smtClean="0">
                <a:solidFill>
                  <a:schemeClr val="accent1">
                    <a:lumMod val="75000"/>
                  </a:schemeClr>
                </a:solidFill>
              </a:rPr>
              <a:t>Low power consumption .</a:t>
            </a:r>
          </a:p>
          <a:p>
            <a:pPr>
              <a:buFont typeface="Wingdings" pitchFamily="2" charset="2"/>
              <a:buChar char="§"/>
            </a:pPr>
            <a:r>
              <a:rPr lang="en-US" dirty="0" smtClean="0">
                <a:solidFill>
                  <a:schemeClr val="accent1">
                    <a:lumMod val="75000"/>
                  </a:schemeClr>
                </a:solidFill>
              </a:rPr>
              <a:t>Programmable , re –programmable.</a:t>
            </a:r>
          </a:p>
          <a:p>
            <a:pPr>
              <a:buFont typeface="Wingdings" pitchFamily="2" charset="2"/>
              <a:buChar char="§"/>
            </a:pPr>
            <a:r>
              <a:rPr lang="en-US" dirty="0" smtClean="0">
                <a:solidFill>
                  <a:schemeClr val="accent1">
                    <a:lumMod val="75000"/>
                  </a:schemeClr>
                </a:solidFill>
              </a:rPr>
              <a:t>Lots of I/O capablities</a:t>
            </a:r>
          </a:p>
          <a:p>
            <a:pPr>
              <a:buFont typeface="Wingdings" pitchFamily="2" charset="2"/>
              <a:buChar char="§"/>
            </a:pPr>
            <a:r>
              <a:rPr lang="en-US" dirty="0" smtClean="0">
                <a:solidFill>
                  <a:schemeClr val="accent1">
                    <a:lumMod val="75000"/>
                  </a:schemeClr>
                </a:solidFill>
              </a:rPr>
              <a:t>Easy integration with circuits.</a:t>
            </a:r>
          </a:p>
          <a:p>
            <a:pPr>
              <a:buFont typeface="Wingdings" pitchFamily="2" charset="2"/>
              <a:buChar char="§"/>
            </a:pPr>
            <a:r>
              <a:rPr lang="en-US" dirty="0" smtClean="0">
                <a:solidFill>
                  <a:schemeClr val="accent1">
                    <a:lumMod val="75000"/>
                  </a:schemeClr>
                </a:solidFill>
              </a:rPr>
              <a:t>For applications in which coast, power and space are critical.</a:t>
            </a:r>
          </a:p>
          <a:p>
            <a:pPr>
              <a:buFont typeface="Wingdings" pitchFamily="2" charset="2"/>
              <a:buChar char="§"/>
            </a:pPr>
            <a:r>
              <a:rPr lang="en-US" dirty="0" smtClean="0">
                <a:solidFill>
                  <a:schemeClr val="accent1">
                    <a:lumMod val="75000"/>
                  </a:schemeClr>
                </a:solidFill>
              </a:rPr>
              <a:t>Single-purpose</a:t>
            </a:r>
            <a:endParaRPr lang="en-US" dirty="0">
              <a:solidFill>
                <a:schemeClr val="accent1">
                  <a:lumMod val="75000"/>
                </a:schemeClr>
              </a:solidFill>
            </a:endParaRPr>
          </a:p>
        </p:txBody>
      </p:sp>
    </p:spTree>
    <p:extLst>
      <p:ext uri="{BB962C8B-B14F-4D97-AF65-F5344CB8AC3E}">
        <p14:creationId xmlns="" xmlns:p14="http://schemas.microsoft.com/office/powerpoint/2010/main" val="126338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sp>
        <p:nvSpPr>
          <p:cNvPr id="12" name="Rectangle 11"/>
          <p:cNvSpPr/>
          <p:nvPr/>
        </p:nvSpPr>
        <p:spPr>
          <a:xfrm>
            <a:off x="3664814" y="1265614"/>
            <a:ext cx="234360" cy="307777"/>
          </a:xfrm>
          <a:prstGeom prst="rect">
            <a:avLst/>
          </a:prstGeom>
        </p:spPr>
        <p:txBody>
          <a:bodyPr wrap="none" anchor="ctr">
            <a:spAutoFit/>
          </a:bodyPr>
          <a:lstStyle/>
          <a:p>
            <a:r>
              <a:rPr lang="en-US" sz="1400" dirty="0" smtClean="0">
                <a:latin typeface="Roboto Lt" pitchFamily="2" charset="0"/>
                <a:ea typeface="Roboto Lt" pitchFamily="2" charset="0"/>
              </a:rPr>
              <a:t> </a:t>
            </a:r>
            <a:endParaRPr lang="en-US" sz="1400" dirty="0">
              <a:latin typeface="Roboto Lt" pitchFamily="2" charset="0"/>
              <a:ea typeface="Roboto Lt" pitchFamily="2"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pitchFamily="2" charset="0"/>
              <a:ea typeface="Roboto Lt" pitchFamily="2"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Roboto Lt" pitchFamily="2" charset="0"/>
              <a:ea typeface="Roboto Lt" pitchFamily="2"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
        <p:nvSpPr>
          <p:cNvPr id="22"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6"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30" name="Rectangle 13"/>
          <p:cNvSpPr>
            <a:spLocks/>
          </p:cNvSpPr>
          <p:nvPr/>
        </p:nvSpPr>
        <p:spPr bwMode="auto">
          <a:xfrm>
            <a:off x="2388381" y="410371"/>
            <a:ext cx="4156775" cy="583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600" b="1" dirty="0" smtClean="0">
                <a:solidFill>
                  <a:schemeClr val="bg1"/>
                </a:solidFill>
                <a:latin typeface="Roboto Black" panose="02000000000000000000" pitchFamily="2" charset="0"/>
                <a:ea typeface="Roboto Black" panose="02000000000000000000" pitchFamily="2" charset="0"/>
                <a:cs typeface="Times New Roman" pitchFamily="18" charset="0"/>
                <a:sym typeface="Bebas Neue" charset="0"/>
              </a:rPr>
              <a:t> </a:t>
            </a:r>
            <a:r>
              <a:rPr lang="en-US" sz="1600" b="1" dirty="0" smtClean="0">
                <a:solidFill>
                  <a:schemeClr val="tx2"/>
                </a:solidFill>
                <a:latin typeface="Times New Roman" pitchFamily="18" charset="0"/>
                <a:ea typeface="Roboto Black" panose="02000000000000000000" pitchFamily="2" charset="0"/>
                <a:cs typeface="Times New Roman" pitchFamily="18" charset="0"/>
                <a:sym typeface="Bebas Neue" charset="0"/>
              </a:rPr>
              <a:t>COMMON LIST OF MICROCONTROLLERS</a:t>
            </a:r>
            <a:endPar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endParaRPr>
          </a:p>
        </p:txBody>
      </p:sp>
      <p:sp>
        <p:nvSpPr>
          <p:cNvPr id="32"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34" name="Oval 33"/>
          <p:cNvSpPr/>
          <p:nvPr/>
        </p:nvSpPr>
        <p:spPr bwMode="auto">
          <a:xfrm>
            <a:off x="714348" y="2090659"/>
            <a:ext cx="1107132" cy="1551056"/>
          </a:xfrm>
          <a:prstGeom prst="ellipse">
            <a:avLst/>
          </a:prstGeom>
          <a:blipFill dpi="0" rotWithShape="1">
            <a:blip r:embed="rId3"/>
            <a:srcRect/>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37" name="Rectangle 4"/>
          <p:cNvSpPr>
            <a:spLocks/>
          </p:cNvSpPr>
          <p:nvPr/>
        </p:nvSpPr>
        <p:spPr bwMode="auto">
          <a:xfrm>
            <a:off x="2062581" y="2095491"/>
            <a:ext cx="1168887" cy="1599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r>
              <a:rPr lang="en-US" sz="1400" b="1" dirty="0" smtClean="0">
                <a:solidFill>
                  <a:schemeClr val="bg1"/>
                </a:solidFill>
                <a:latin typeface="Times New Roman" pitchFamily="18" charset="0"/>
                <a:ea typeface="Roboto Black" panose="02000000000000000000" pitchFamily="2" charset="0"/>
                <a:cs typeface="Times New Roman" pitchFamily="18" charset="0"/>
                <a:sym typeface="Lato Light" charset="0"/>
              </a:rPr>
              <a:t>ATMEL</a:t>
            </a:r>
          </a:p>
          <a:p>
            <a:pPr algn="l"/>
            <a:r>
              <a:rPr lang="en-IN" sz="1400" dirty="0" smtClean="0">
                <a:latin typeface="Times New Roman" pitchFamily="18" charset="0"/>
                <a:ea typeface="Roboto Light" panose="02000000000000000000" pitchFamily="2" charset="0"/>
                <a:cs typeface="Times New Roman" pitchFamily="18" charset="0"/>
              </a:rPr>
              <a:t>AT89 series</a:t>
            </a:r>
          </a:p>
          <a:p>
            <a:pPr algn="l"/>
            <a:r>
              <a:rPr lang="en-IN" sz="1400" dirty="0" smtClean="0">
                <a:latin typeface="Times New Roman" pitchFamily="18" charset="0"/>
                <a:ea typeface="Roboto Light" panose="02000000000000000000" pitchFamily="2" charset="0"/>
                <a:cs typeface="Times New Roman" pitchFamily="18" charset="0"/>
              </a:rPr>
              <a:t>AT91SAM</a:t>
            </a:r>
          </a:p>
          <a:p>
            <a:pPr algn="l"/>
            <a:r>
              <a:rPr lang="en-IN" sz="1400" dirty="0" smtClean="0">
                <a:latin typeface="Times New Roman" pitchFamily="18" charset="0"/>
                <a:ea typeface="Roboto Light" panose="02000000000000000000" pitchFamily="2" charset="0"/>
                <a:cs typeface="Times New Roman" pitchFamily="18" charset="0"/>
              </a:rPr>
              <a:t>AVR32</a:t>
            </a:r>
            <a:endParaRPr lang="en-US" sz="1400" dirty="0" smtClean="0">
              <a:solidFill>
                <a:sysClr val="windowText" lastClr="000000"/>
              </a:solidFill>
              <a:latin typeface="Times New Roman" pitchFamily="18" charset="0"/>
              <a:ea typeface="Roboto Light" panose="02000000000000000000" pitchFamily="2" charset="0"/>
              <a:cs typeface="Times New Roman" pitchFamily="18" charset="0"/>
              <a:sym typeface="Lato Light" charset="0"/>
            </a:endParaRPr>
          </a:p>
          <a:p>
            <a:pPr algn="l"/>
            <a:endParaRPr lang="en-US" sz="1400" dirty="0" smtClean="0">
              <a:solidFill>
                <a:sysClr val="windowText" lastClr="000000"/>
              </a:solidFill>
              <a:latin typeface="Roboto Lt" pitchFamily="2" charset="0"/>
              <a:ea typeface="Roboto Lt" pitchFamily="2" charset="0"/>
              <a:cs typeface="Times New Roman" pitchFamily="18" charset="0"/>
              <a:sym typeface="Lato Light" charset="0"/>
            </a:endParaRPr>
          </a:p>
        </p:txBody>
      </p:sp>
      <p:sp>
        <p:nvSpPr>
          <p:cNvPr id="38" name="Oval 37"/>
          <p:cNvSpPr/>
          <p:nvPr/>
        </p:nvSpPr>
        <p:spPr bwMode="auto">
          <a:xfrm>
            <a:off x="3214678" y="2095491"/>
            <a:ext cx="1097280" cy="1463040"/>
          </a:xfrm>
          <a:prstGeom prst="ellipse">
            <a:avLst/>
          </a:prstGeom>
          <a:blipFill>
            <a:blip r:embed="rId4"/>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39"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40" name="Oval 39"/>
          <p:cNvSpPr/>
          <p:nvPr/>
        </p:nvSpPr>
        <p:spPr bwMode="auto">
          <a:xfrm>
            <a:off x="5795889" y="2089457"/>
            <a:ext cx="1097280" cy="1463040"/>
          </a:xfrm>
          <a:prstGeom prst="ellipse">
            <a:avLst/>
          </a:prstGeom>
          <a:blipFill>
            <a:blip r:embed="rId5" cstate="print"/>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41"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2" name="Oval 41"/>
          <p:cNvSpPr/>
          <p:nvPr/>
        </p:nvSpPr>
        <p:spPr bwMode="auto">
          <a:xfrm>
            <a:off x="603994" y="4347827"/>
            <a:ext cx="1097280" cy="1463040"/>
          </a:xfrm>
          <a:prstGeom prst="ellipse">
            <a:avLst/>
          </a:prstGeom>
          <a:blipFill>
            <a:blip r:embed="rId6"/>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43"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4" name="Oval 43"/>
          <p:cNvSpPr/>
          <p:nvPr/>
        </p:nvSpPr>
        <p:spPr bwMode="auto">
          <a:xfrm>
            <a:off x="3296619" y="4347827"/>
            <a:ext cx="1097280" cy="1463040"/>
          </a:xfrm>
          <a:prstGeom prst="ellipse">
            <a:avLst/>
          </a:prstGeom>
          <a:blipFill>
            <a:blip r:embed="rId7"/>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45"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6" name="Oval 45"/>
          <p:cNvSpPr/>
          <p:nvPr/>
        </p:nvSpPr>
        <p:spPr bwMode="auto">
          <a:xfrm>
            <a:off x="5970335" y="4389107"/>
            <a:ext cx="1097280" cy="1463040"/>
          </a:xfrm>
          <a:prstGeom prst="ellipse">
            <a:avLst/>
          </a:prstGeom>
          <a:blipFill>
            <a:blip r:embed="rId8"/>
            <a:stretch>
              <a:fillRect/>
            </a:stretch>
          </a:bli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Roboto Lt" pitchFamily="2" charset="0"/>
              <a:ea typeface="Roboto Lt" pitchFamily="2" charset="0"/>
              <a:sym typeface="Gill Sans" charset="0"/>
            </a:endParaRPr>
          </a:p>
        </p:txBody>
      </p:sp>
      <p:sp>
        <p:nvSpPr>
          <p:cNvPr id="48" name="TextBox 47"/>
          <p:cNvSpPr txBox="1"/>
          <p:nvPr/>
        </p:nvSpPr>
        <p:spPr>
          <a:xfrm>
            <a:off x="4464688" y="2000241"/>
            <a:ext cx="1464635" cy="1169551"/>
          </a:xfrm>
          <a:prstGeom prst="rect">
            <a:avLst/>
          </a:prstGeom>
          <a:noFill/>
        </p:spPr>
        <p:txBody>
          <a:bodyPr wrap="square" rtlCol="0">
            <a:spAutoFit/>
          </a:bodyPr>
          <a:lstStyle/>
          <a:p>
            <a:pPr algn="l"/>
            <a:r>
              <a:rPr lang="en-IN" sz="1400" b="1" dirty="0" smtClean="0">
                <a:solidFill>
                  <a:schemeClr val="bg1"/>
                </a:solidFill>
                <a:latin typeface="Times New Roman" pitchFamily="18" charset="0"/>
                <a:ea typeface="Roboto Black" panose="02000000000000000000" pitchFamily="2" charset="0"/>
                <a:cs typeface="Times New Roman" pitchFamily="18" charset="0"/>
              </a:rPr>
              <a:t>Microchip Technology</a:t>
            </a:r>
          </a:p>
          <a:p>
            <a:pPr algn="l"/>
            <a:r>
              <a:rPr lang="en-IN" sz="1400" dirty="0" smtClean="0">
                <a:latin typeface="Times New Roman" pitchFamily="18" charset="0"/>
                <a:ea typeface="Roboto Light" panose="02000000000000000000" pitchFamily="2" charset="0"/>
                <a:cs typeface="Times New Roman" pitchFamily="18" charset="0"/>
              </a:rPr>
              <a:t>8-bit PIC micro</a:t>
            </a:r>
          </a:p>
          <a:p>
            <a:pPr algn="l"/>
            <a:r>
              <a:rPr lang="en-IN" sz="1400" dirty="0" smtClean="0">
                <a:latin typeface="Times New Roman" pitchFamily="18" charset="0"/>
                <a:ea typeface="Roboto Light" panose="02000000000000000000" pitchFamily="2" charset="0"/>
                <a:cs typeface="Times New Roman" pitchFamily="18" charset="0"/>
              </a:rPr>
              <a:t>PIC1 &amp; PIC12</a:t>
            </a:r>
          </a:p>
          <a:p>
            <a:pPr algn="l"/>
            <a:r>
              <a:rPr lang="en-IN" sz="1400" dirty="0" smtClean="0">
                <a:latin typeface="Times New Roman" pitchFamily="18" charset="0"/>
                <a:ea typeface="Roboto Light" panose="02000000000000000000" pitchFamily="2" charset="0"/>
                <a:cs typeface="Times New Roman" pitchFamily="18" charset="0"/>
              </a:rPr>
              <a:t>PIC16 series</a:t>
            </a:r>
          </a:p>
        </p:txBody>
      </p:sp>
      <p:sp>
        <p:nvSpPr>
          <p:cNvPr id="49" name="TextBox 48"/>
          <p:cNvSpPr txBox="1"/>
          <p:nvPr/>
        </p:nvSpPr>
        <p:spPr>
          <a:xfrm>
            <a:off x="6929454" y="2095491"/>
            <a:ext cx="2107042" cy="1600438"/>
          </a:xfrm>
          <a:prstGeom prst="rect">
            <a:avLst/>
          </a:prstGeom>
          <a:noFill/>
        </p:spPr>
        <p:txBody>
          <a:bodyPr wrap="square" rtlCol="0">
            <a:spAutoFit/>
          </a:bodyPr>
          <a:lstStyle/>
          <a:p>
            <a:pPr algn="l"/>
            <a:r>
              <a:rPr lang="en-US" sz="1400" b="1" dirty="0">
                <a:solidFill>
                  <a:schemeClr val="bg1"/>
                </a:solidFill>
                <a:latin typeface="Times New Roman" pitchFamily="18" charset="0"/>
                <a:ea typeface="Roboto Black" panose="02000000000000000000" pitchFamily="2" charset="0"/>
                <a:cs typeface="Times New Roman" pitchFamily="18" charset="0"/>
              </a:rPr>
              <a:t>NXP </a:t>
            </a:r>
            <a:r>
              <a:rPr lang="en-US" sz="1400" b="1" dirty="0" smtClean="0">
                <a:solidFill>
                  <a:schemeClr val="bg1"/>
                </a:solidFill>
                <a:latin typeface="Times New Roman" pitchFamily="18" charset="0"/>
                <a:ea typeface="Roboto Black" panose="02000000000000000000" pitchFamily="2" charset="0"/>
                <a:cs typeface="Times New Roman" pitchFamily="18" charset="0"/>
              </a:rPr>
              <a:t>Semiconductors</a:t>
            </a:r>
          </a:p>
          <a:p>
            <a:pPr algn="l"/>
            <a:r>
              <a:rPr lang="en-US" sz="1400" dirty="0" smtClean="0">
                <a:latin typeface="Times New Roman" pitchFamily="18" charset="0"/>
                <a:ea typeface="Roboto Light" panose="02000000000000000000" pitchFamily="2" charset="0"/>
                <a:cs typeface="Times New Roman" pitchFamily="18" charset="0"/>
              </a:rPr>
              <a:t>ARM7</a:t>
            </a:r>
          </a:p>
          <a:p>
            <a:pPr algn="l"/>
            <a:r>
              <a:rPr lang="en-US" sz="1400" dirty="0" smtClean="0">
                <a:latin typeface="Times New Roman" pitchFamily="18" charset="0"/>
                <a:ea typeface="Roboto Light" panose="02000000000000000000" pitchFamily="2" charset="0"/>
                <a:cs typeface="Times New Roman" pitchFamily="18" charset="0"/>
              </a:rPr>
              <a:t>ARM9</a:t>
            </a:r>
          </a:p>
          <a:p>
            <a:pPr algn="l"/>
            <a:r>
              <a:rPr lang="en-US" sz="1400" dirty="0">
                <a:latin typeface="Times New Roman" pitchFamily="18" charset="0"/>
                <a:ea typeface="Roboto Light" panose="02000000000000000000" pitchFamily="2" charset="0"/>
                <a:cs typeface="Times New Roman" pitchFamily="18" charset="0"/>
              </a:rPr>
              <a:t>ARM </a:t>
            </a:r>
            <a:r>
              <a:rPr lang="en-US" sz="1400" dirty="0" smtClean="0">
                <a:latin typeface="Times New Roman" pitchFamily="18" charset="0"/>
                <a:ea typeface="Roboto Light" panose="02000000000000000000" pitchFamily="2" charset="0"/>
                <a:cs typeface="Times New Roman" pitchFamily="18" charset="0"/>
              </a:rPr>
              <a:t>Cortex-M0</a:t>
            </a:r>
          </a:p>
          <a:p>
            <a:pPr algn="l"/>
            <a:r>
              <a:rPr lang="en-US" sz="1400" dirty="0" smtClean="0">
                <a:latin typeface="Times New Roman" pitchFamily="18" charset="0"/>
                <a:ea typeface="Roboto Light" panose="02000000000000000000" pitchFamily="2" charset="0"/>
                <a:cs typeface="Times New Roman" pitchFamily="18" charset="0"/>
              </a:rPr>
              <a:t>ARM Cortex-M3</a:t>
            </a:r>
          </a:p>
          <a:p>
            <a:pPr algn="l"/>
            <a:r>
              <a:rPr lang="en-US" sz="1400" dirty="0">
                <a:latin typeface="Times New Roman" pitchFamily="18" charset="0"/>
                <a:ea typeface="Roboto Light" panose="02000000000000000000" pitchFamily="2" charset="0"/>
                <a:cs typeface="Times New Roman" pitchFamily="18" charset="0"/>
              </a:rPr>
              <a:t>ARM Cortex-M4</a:t>
            </a:r>
            <a:endParaRPr lang="en-US" sz="1400" b="1" dirty="0" smtClean="0">
              <a:latin typeface="Times New Roman" pitchFamily="18" charset="0"/>
              <a:ea typeface="Roboto Light" panose="02000000000000000000" pitchFamily="2" charset="0"/>
              <a:cs typeface="Times New Roman" pitchFamily="18" charset="0"/>
            </a:endParaRPr>
          </a:p>
          <a:p>
            <a:pPr algn="l"/>
            <a:endParaRPr lang="en-US" sz="1400" b="1" dirty="0">
              <a:latin typeface="Roboto Lt" pitchFamily="2" charset="0"/>
              <a:ea typeface="Roboto Lt" pitchFamily="2" charset="0"/>
            </a:endParaRPr>
          </a:p>
        </p:txBody>
      </p:sp>
      <p:sp>
        <p:nvSpPr>
          <p:cNvPr id="50" name="TextBox 49"/>
          <p:cNvSpPr txBox="1"/>
          <p:nvPr/>
        </p:nvSpPr>
        <p:spPr>
          <a:xfrm>
            <a:off x="1684436" y="4286256"/>
            <a:ext cx="1735436" cy="1569660"/>
          </a:xfrm>
          <a:prstGeom prst="rect">
            <a:avLst/>
          </a:prstGeom>
          <a:noFill/>
        </p:spPr>
        <p:txBody>
          <a:bodyPr wrap="square" rtlCol="0">
            <a:spAutoFit/>
          </a:bodyPr>
          <a:lstStyle/>
          <a:p>
            <a:pPr algn="l"/>
            <a:r>
              <a:rPr lang="en-US" sz="1400" b="1" dirty="0">
                <a:solidFill>
                  <a:schemeClr val="bg1"/>
                </a:solidFill>
                <a:latin typeface="Times New Roman" pitchFamily="18" charset="0"/>
                <a:ea typeface="Roboto Black" panose="02000000000000000000" pitchFamily="2" charset="0"/>
                <a:cs typeface="Times New Roman" pitchFamily="18" charset="0"/>
              </a:rPr>
              <a:t>Cypress </a:t>
            </a:r>
            <a:r>
              <a:rPr lang="en-US" sz="1400" b="1" dirty="0" smtClean="0">
                <a:solidFill>
                  <a:schemeClr val="bg1"/>
                </a:solidFill>
                <a:latin typeface="Times New Roman" pitchFamily="18" charset="0"/>
                <a:ea typeface="Roboto Black" panose="02000000000000000000" pitchFamily="2" charset="0"/>
                <a:cs typeface="Times New Roman" pitchFamily="18" charset="0"/>
              </a:rPr>
              <a:t>Semiconductor</a:t>
            </a:r>
          </a:p>
          <a:p>
            <a:pPr algn="l"/>
            <a:r>
              <a:rPr lang="en-US" sz="1400" dirty="0" smtClean="0">
                <a:latin typeface="Times New Roman" pitchFamily="18" charset="0"/>
                <a:ea typeface="Roboto Light" panose="02000000000000000000" pitchFamily="2" charset="0"/>
                <a:cs typeface="Times New Roman" pitchFamily="18" charset="0"/>
              </a:rPr>
              <a:t>CY8C2xxxx</a:t>
            </a:r>
          </a:p>
          <a:p>
            <a:pPr algn="l"/>
            <a:r>
              <a:rPr lang="en-US" sz="1400" dirty="0">
                <a:latin typeface="Times New Roman" pitchFamily="18" charset="0"/>
                <a:ea typeface="Roboto Light" panose="02000000000000000000" pitchFamily="2" charset="0"/>
                <a:cs typeface="Times New Roman" pitchFamily="18" charset="0"/>
              </a:rPr>
              <a:t>CY8C3xxxx</a:t>
            </a:r>
            <a:endParaRPr lang="en-US" sz="1400" b="1" dirty="0" smtClean="0">
              <a:latin typeface="Times New Roman" pitchFamily="18" charset="0"/>
              <a:ea typeface="Roboto Light" panose="02000000000000000000" pitchFamily="2" charset="0"/>
              <a:cs typeface="Times New Roman" pitchFamily="18" charset="0"/>
            </a:endParaRPr>
          </a:p>
          <a:p>
            <a:pPr algn="l"/>
            <a:endParaRPr lang="en-US" sz="1200" b="1" dirty="0" smtClean="0">
              <a:latin typeface="Roboto Light" panose="02000000000000000000" pitchFamily="2" charset="0"/>
              <a:ea typeface="Roboto Light" panose="02000000000000000000" pitchFamily="2" charset="0"/>
            </a:endParaRPr>
          </a:p>
          <a:p>
            <a:pPr algn="l"/>
            <a:endParaRPr lang="en-US" sz="1400" b="1" dirty="0">
              <a:latin typeface="Roboto Light" panose="02000000000000000000" pitchFamily="2" charset="0"/>
              <a:ea typeface="Roboto Light" panose="02000000000000000000" pitchFamily="2" charset="0"/>
            </a:endParaRPr>
          </a:p>
          <a:p>
            <a:pPr algn="l"/>
            <a:endParaRPr lang="en-US" sz="1400" dirty="0">
              <a:latin typeface="Roboto Lt" pitchFamily="2" charset="0"/>
              <a:ea typeface="Roboto Lt" pitchFamily="2" charset="0"/>
              <a:cs typeface="Times New Roman" panose="02020603050405020304" pitchFamily="18" charset="0"/>
            </a:endParaRPr>
          </a:p>
        </p:txBody>
      </p:sp>
      <p:sp>
        <p:nvSpPr>
          <p:cNvPr id="51" name="TextBox 50"/>
          <p:cNvSpPr txBox="1"/>
          <p:nvPr/>
        </p:nvSpPr>
        <p:spPr>
          <a:xfrm>
            <a:off x="4311959" y="4347829"/>
            <a:ext cx="1658376" cy="1384995"/>
          </a:xfrm>
          <a:prstGeom prst="rect">
            <a:avLst/>
          </a:prstGeom>
          <a:noFill/>
        </p:spPr>
        <p:txBody>
          <a:bodyPr wrap="square" rtlCol="0">
            <a:spAutoFit/>
          </a:bodyPr>
          <a:lstStyle/>
          <a:p>
            <a:pPr algn="l"/>
            <a:r>
              <a:rPr lang="en-US" sz="1400" b="1" dirty="0">
                <a:solidFill>
                  <a:schemeClr val="bg1"/>
                </a:solidFill>
                <a:latin typeface="Times New Roman" pitchFamily="18" charset="0"/>
                <a:ea typeface="Roboto Black" panose="02000000000000000000" pitchFamily="2" charset="0"/>
                <a:cs typeface="Times New Roman" pitchFamily="18" charset="0"/>
              </a:rPr>
              <a:t>Freescale </a:t>
            </a:r>
            <a:r>
              <a:rPr lang="en-US" sz="1400" b="1" dirty="0" smtClean="0">
                <a:solidFill>
                  <a:schemeClr val="bg1"/>
                </a:solidFill>
                <a:latin typeface="Times New Roman" pitchFamily="18" charset="0"/>
                <a:ea typeface="Roboto Black" panose="02000000000000000000" pitchFamily="2" charset="0"/>
                <a:cs typeface="Times New Roman" pitchFamily="18" charset="0"/>
              </a:rPr>
              <a:t>Semiconductor</a:t>
            </a:r>
          </a:p>
          <a:p>
            <a:pPr algn="l"/>
            <a:r>
              <a:rPr lang="en-US" sz="1400" dirty="0" smtClean="0">
                <a:latin typeface="Times New Roman" pitchFamily="18" charset="0"/>
                <a:ea typeface="Roboto Light" panose="02000000000000000000" pitchFamily="2" charset="0"/>
                <a:cs typeface="Times New Roman" pitchFamily="18" charset="0"/>
              </a:rPr>
              <a:t>8bit:</a:t>
            </a:r>
          </a:p>
          <a:p>
            <a:pPr algn="l"/>
            <a:r>
              <a:rPr lang="en-US" sz="1400" dirty="0" smtClean="0">
                <a:latin typeface="Times New Roman" pitchFamily="18" charset="0"/>
                <a:ea typeface="Roboto Light" panose="02000000000000000000" pitchFamily="2" charset="0"/>
                <a:cs typeface="Times New Roman" pitchFamily="18" charset="0"/>
              </a:rPr>
              <a:t>Freescale S08</a:t>
            </a:r>
            <a:endParaRPr lang="en-US" sz="1400" dirty="0">
              <a:latin typeface="Times New Roman" pitchFamily="18" charset="0"/>
              <a:ea typeface="Roboto Light" panose="02000000000000000000" pitchFamily="2" charset="0"/>
              <a:cs typeface="Times New Roman" pitchFamily="18" charset="0"/>
            </a:endParaRPr>
          </a:p>
          <a:p>
            <a:pPr algn="l"/>
            <a:r>
              <a:rPr lang="en-US" sz="1400" dirty="0">
                <a:latin typeface="Times New Roman" pitchFamily="18" charset="0"/>
                <a:ea typeface="Roboto Light" panose="02000000000000000000" pitchFamily="2" charset="0"/>
                <a:cs typeface="Times New Roman" pitchFamily="18" charset="0"/>
              </a:rPr>
              <a:t>68HC05 </a:t>
            </a:r>
          </a:p>
          <a:p>
            <a:pPr algn="l"/>
            <a:endParaRPr lang="en-US" sz="1400" dirty="0" smtClean="0">
              <a:latin typeface="Roboto Lt" pitchFamily="2" charset="0"/>
              <a:ea typeface="Roboto Lt" pitchFamily="2" charset="0"/>
            </a:endParaRPr>
          </a:p>
        </p:txBody>
      </p:sp>
      <p:sp>
        <p:nvSpPr>
          <p:cNvPr id="52" name="TextBox 51"/>
          <p:cNvSpPr txBox="1"/>
          <p:nvPr/>
        </p:nvSpPr>
        <p:spPr>
          <a:xfrm>
            <a:off x="7072330" y="4381508"/>
            <a:ext cx="1857388" cy="1169551"/>
          </a:xfrm>
          <a:prstGeom prst="rect">
            <a:avLst/>
          </a:prstGeom>
          <a:noFill/>
        </p:spPr>
        <p:txBody>
          <a:bodyPr wrap="square" rtlCol="0">
            <a:spAutoFit/>
          </a:bodyPr>
          <a:lstStyle/>
          <a:p>
            <a:pPr algn="l"/>
            <a:r>
              <a:rPr lang="en-US" sz="1400" b="1" dirty="0" smtClean="0">
                <a:solidFill>
                  <a:schemeClr val="bg1"/>
                </a:solidFill>
                <a:latin typeface="Times New Roman" pitchFamily="18" charset="0"/>
                <a:ea typeface="Roboto Black" panose="02000000000000000000" pitchFamily="2" charset="0"/>
                <a:cs typeface="Times New Roman" pitchFamily="18" charset="0"/>
              </a:rPr>
              <a:t>ST Microelectronics</a:t>
            </a:r>
          </a:p>
          <a:p>
            <a:pPr algn="l"/>
            <a:r>
              <a:rPr lang="en-US" sz="1400" dirty="0" smtClean="0">
                <a:latin typeface="Times New Roman" pitchFamily="18" charset="0"/>
                <a:ea typeface="Roboto Light" panose="02000000000000000000" pitchFamily="2" charset="0"/>
                <a:cs typeface="Times New Roman" pitchFamily="18" charset="0"/>
              </a:rPr>
              <a:t>8-bit : </a:t>
            </a:r>
          </a:p>
          <a:p>
            <a:pPr algn="l"/>
            <a:r>
              <a:rPr lang="en-US" sz="1400" dirty="0" smtClean="0">
                <a:latin typeface="Times New Roman" pitchFamily="18" charset="0"/>
                <a:ea typeface="Roboto Light" panose="02000000000000000000" pitchFamily="2" charset="0"/>
                <a:cs typeface="Times New Roman" pitchFamily="18" charset="0"/>
              </a:rPr>
              <a:t>ST6</a:t>
            </a:r>
            <a:endParaRPr lang="en-US" sz="1400" dirty="0">
              <a:latin typeface="Times New Roman" pitchFamily="18" charset="0"/>
              <a:ea typeface="Roboto Light" panose="02000000000000000000" pitchFamily="2" charset="0"/>
              <a:cs typeface="Times New Roman" pitchFamily="18" charset="0"/>
            </a:endParaRPr>
          </a:p>
          <a:p>
            <a:pPr algn="l"/>
            <a:r>
              <a:rPr lang="en-US" sz="1400" dirty="0">
                <a:latin typeface="Times New Roman" pitchFamily="18" charset="0"/>
                <a:ea typeface="Roboto Light" panose="02000000000000000000" pitchFamily="2" charset="0"/>
                <a:cs typeface="Times New Roman" pitchFamily="18" charset="0"/>
              </a:rPr>
              <a:t>ST7</a:t>
            </a:r>
          </a:p>
          <a:p>
            <a:pPr algn="l"/>
            <a:endParaRPr lang="en-US" sz="1400" dirty="0">
              <a:latin typeface="Roboto Lt" pitchFamily="2" charset="0"/>
              <a:ea typeface="Roboto Lt" pitchFamily="2" charset="0"/>
            </a:endParaRPr>
          </a:p>
        </p:txBody>
      </p:sp>
    </p:spTree>
    <p:extLst>
      <p:ext uri="{BB962C8B-B14F-4D97-AF65-F5344CB8AC3E}">
        <p14:creationId xmlns="" xmlns:p14="http://schemas.microsoft.com/office/powerpoint/2010/main" val="379186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 calcmode="lin" valueType="num">
                                      <p:cBhvr>
                                        <p:cTn id="29" dur="1000" fill="hold"/>
                                        <p:tgtEl>
                                          <p:spTgt spid="38"/>
                                        </p:tgtEl>
                                        <p:attrNameLst>
                                          <p:attrName>style.rotation</p:attrName>
                                        </p:attrNameLst>
                                      </p:cBhvr>
                                      <p:tavLst>
                                        <p:tav tm="0">
                                          <p:val>
                                            <p:fltVal val="90"/>
                                          </p:val>
                                        </p:tav>
                                        <p:tav tm="100000">
                                          <p:val>
                                            <p:fltVal val="0"/>
                                          </p:val>
                                        </p:tav>
                                      </p:tavLst>
                                    </p:anim>
                                    <p:animEffect transition="in" filter="fade">
                                      <p:cBhvr>
                                        <p:cTn id="30" dur="10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1000" fill="hold"/>
                                        <p:tgtEl>
                                          <p:spTgt spid="40"/>
                                        </p:tgtEl>
                                        <p:attrNameLst>
                                          <p:attrName>ppt_w</p:attrName>
                                        </p:attrNameLst>
                                      </p:cBhvr>
                                      <p:tavLst>
                                        <p:tav tm="0">
                                          <p:val>
                                            <p:fltVal val="0"/>
                                          </p:val>
                                        </p:tav>
                                        <p:tav tm="100000">
                                          <p:val>
                                            <p:strVal val="#ppt_w"/>
                                          </p:val>
                                        </p:tav>
                                      </p:tavLst>
                                    </p:anim>
                                    <p:anim calcmode="lin" valueType="num">
                                      <p:cBhvr>
                                        <p:cTn id="42" dur="1000" fill="hold"/>
                                        <p:tgtEl>
                                          <p:spTgt spid="40"/>
                                        </p:tgtEl>
                                        <p:attrNameLst>
                                          <p:attrName>ppt_h</p:attrName>
                                        </p:attrNameLst>
                                      </p:cBhvr>
                                      <p:tavLst>
                                        <p:tav tm="0">
                                          <p:val>
                                            <p:fltVal val="0"/>
                                          </p:val>
                                        </p:tav>
                                        <p:tav tm="100000">
                                          <p:val>
                                            <p:strVal val="#ppt_h"/>
                                          </p:val>
                                        </p:tav>
                                      </p:tavLst>
                                    </p:anim>
                                    <p:anim calcmode="lin" valueType="num">
                                      <p:cBhvr>
                                        <p:cTn id="43" dur="1000" fill="hold"/>
                                        <p:tgtEl>
                                          <p:spTgt spid="40"/>
                                        </p:tgtEl>
                                        <p:attrNameLst>
                                          <p:attrName>style.rotation</p:attrName>
                                        </p:attrNameLst>
                                      </p:cBhvr>
                                      <p:tavLst>
                                        <p:tav tm="0">
                                          <p:val>
                                            <p:fltVal val="90"/>
                                          </p:val>
                                        </p:tav>
                                        <p:tav tm="100000">
                                          <p:val>
                                            <p:fltVal val="0"/>
                                          </p:val>
                                        </p:tav>
                                      </p:tavLst>
                                    </p:anim>
                                    <p:animEffect transition="in" filter="fade">
                                      <p:cBhvr>
                                        <p:cTn id="44" dur="10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1000" fill="hold"/>
                                        <p:tgtEl>
                                          <p:spTgt spid="42"/>
                                        </p:tgtEl>
                                        <p:attrNameLst>
                                          <p:attrName>ppt_w</p:attrName>
                                        </p:attrNameLst>
                                      </p:cBhvr>
                                      <p:tavLst>
                                        <p:tav tm="0">
                                          <p:val>
                                            <p:fltVal val="0"/>
                                          </p:val>
                                        </p:tav>
                                        <p:tav tm="100000">
                                          <p:val>
                                            <p:strVal val="#ppt_w"/>
                                          </p:val>
                                        </p:tav>
                                      </p:tavLst>
                                    </p:anim>
                                    <p:anim calcmode="lin" valueType="num">
                                      <p:cBhvr>
                                        <p:cTn id="56" dur="1000" fill="hold"/>
                                        <p:tgtEl>
                                          <p:spTgt spid="42"/>
                                        </p:tgtEl>
                                        <p:attrNameLst>
                                          <p:attrName>ppt_h</p:attrName>
                                        </p:attrNameLst>
                                      </p:cBhvr>
                                      <p:tavLst>
                                        <p:tav tm="0">
                                          <p:val>
                                            <p:fltVal val="0"/>
                                          </p:val>
                                        </p:tav>
                                        <p:tav tm="100000">
                                          <p:val>
                                            <p:strVal val="#ppt_h"/>
                                          </p:val>
                                        </p:tav>
                                      </p:tavLst>
                                    </p:anim>
                                    <p:anim calcmode="lin" valueType="num">
                                      <p:cBhvr>
                                        <p:cTn id="57" dur="1000" fill="hold"/>
                                        <p:tgtEl>
                                          <p:spTgt spid="42"/>
                                        </p:tgtEl>
                                        <p:attrNameLst>
                                          <p:attrName>style.rotation</p:attrName>
                                        </p:attrNameLst>
                                      </p:cBhvr>
                                      <p:tavLst>
                                        <p:tav tm="0">
                                          <p:val>
                                            <p:fltVal val="90"/>
                                          </p:val>
                                        </p:tav>
                                        <p:tav tm="100000">
                                          <p:val>
                                            <p:fltVal val="0"/>
                                          </p:val>
                                        </p:tav>
                                      </p:tavLst>
                                    </p:anim>
                                    <p:animEffect transition="in" filter="fade">
                                      <p:cBhvr>
                                        <p:cTn id="58" dur="10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p:cTn id="69" dur="1000" fill="hold"/>
                                        <p:tgtEl>
                                          <p:spTgt spid="44"/>
                                        </p:tgtEl>
                                        <p:attrNameLst>
                                          <p:attrName>ppt_w</p:attrName>
                                        </p:attrNameLst>
                                      </p:cBhvr>
                                      <p:tavLst>
                                        <p:tav tm="0">
                                          <p:val>
                                            <p:fltVal val="0"/>
                                          </p:val>
                                        </p:tav>
                                        <p:tav tm="100000">
                                          <p:val>
                                            <p:strVal val="#ppt_w"/>
                                          </p:val>
                                        </p:tav>
                                      </p:tavLst>
                                    </p:anim>
                                    <p:anim calcmode="lin" valueType="num">
                                      <p:cBhvr>
                                        <p:cTn id="70" dur="1000" fill="hold"/>
                                        <p:tgtEl>
                                          <p:spTgt spid="44"/>
                                        </p:tgtEl>
                                        <p:attrNameLst>
                                          <p:attrName>ppt_h</p:attrName>
                                        </p:attrNameLst>
                                      </p:cBhvr>
                                      <p:tavLst>
                                        <p:tav tm="0">
                                          <p:val>
                                            <p:fltVal val="0"/>
                                          </p:val>
                                        </p:tav>
                                        <p:tav tm="100000">
                                          <p:val>
                                            <p:strVal val="#ppt_h"/>
                                          </p:val>
                                        </p:tav>
                                      </p:tavLst>
                                    </p:anim>
                                    <p:anim calcmode="lin" valueType="num">
                                      <p:cBhvr>
                                        <p:cTn id="71" dur="1000" fill="hold"/>
                                        <p:tgtEl>
                                          <p:spTgt spid="44"/>
                                        </p:tgtEl>
                                        <p:attrNameLst>
                                          <p:attrName>style.rotation</p:attrName>
                                        </p:attrNameLst>
                                      </p:cBhvr>
                                      <p:tavLst>
                                        <p:tav tm="0">
                                          <p:val>
                                            <p:fltVal val="90"/>
                                          </p:val>
                                        </p:tav>
                                        <p:tav tm="100000">
                                          <p:val>
                                            <p:fltVal val="0"/>
                                          </p:val>
                                        </p:tav>
                                      </p:tavLst>
                                    </p:anim>
                                    <p:animEffect transition="in" filter="fade">
                                      <p:cBhvr>
                                        <p:cTn id="72" dur="10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ppt_x"/>
                                          </p:val>
                                        </p:tav>
                                        <p:tav tm="100000">
                                          <p:val>
                                            <p:strVal val="#ppt_x"/>
                                          </p:val>
                                        </p:tav>
                                      </p:tavLst>
                                    </p:anim>
                                    <p:anim calcmode="lin" valueType="num">
                                      <p:cBhvr additive="base">
                                        <p:cTn id="7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p:cTn id="83" dur="1000" fill="hold"/>
                                        <p:tgtEl>
                                          <p:spTgt spid="46"/>
                                        </p:tgtEl>
                                        <p:attrNameLst>
                                          <p:attrName>ppt_w</p:attrName>
                                        </p:attrNameLst>
                                      </p:cBhvr>
                                      <p:tavLst>
                                        <p:tav tm="0">
                                          <p:val>
                                            <p:fltVal val="0"/>
                                          </p:val>
                                        </p:tav>
                                        <p:tav tm="100000">
                                          <p:val>
                                            <p:strVal val="#ppt_w"/>
                                          </p:val>
                                        </p:tav>
                                      </p:tavLst>
                                    </p:anim>
                                    <p:anim calcmode="lin" valueType="num">
                                      <p:cBhvr>
                                        <p:cTn id="84" dur="1000" fill="hold"/>
                                        <p:tgtEl>
                                          <p:spTgt spid="46"/>
                                        </p:tgtEl>
                                        <p:attrNameLst>
                                          <p:attrName>ppt_h</p:attrName>
                                        </p:attrNameLst>
                                      </p:cBhvr>
                                      <p:tavLst>
                                        <p:tav tm="0">
                                          <p:val>
                                            <p:fltVal val="0"/>
                                          </p:val>
                                        </p:tav>
                                        <p:tav tm="100000">
                                          <p:val>
                                            <p:strVal val="#ppt_h"/>
                                          </p:val>
                                        </p:tav>
                                      </p:tavLst>
                                    </p:anim>
                                    <p:anim calcmode="lin" valueType="num">
                                      <p:cBhvr>
                                        <p:cTn id="85" dur="1000" fill="hold"/>
                                        <p:tgtEl>
                                          <p:spTgt spid="46"/>
                                        </p:tgtEl>
                                        <p:attrNameLst>
                                          <p:attrName>style.rotation</p:attrName>
                                        </p:attrNameLst>
                                      </p:cBhvr>
                                      <p:tavLst>
                                        <p:tav tm="0">
                                          <p:val>
                                            <p:fltVal val="90"/>
                                          </p:val>
                                        </p:tav>
                                        <p:tav tm="100000">
                                          <p:val>
                                            <p:fltVal val="0"/>
                                          </p:val>
                                        </p:tav>
                                      </p:tavLst>
                                    </p:anim>
                                    <p:animEffect transition="in" filter="fade">
                                      <p:cBhvr>
                                        <p:cTn id="86" dur="10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animBg="1"/>
      <p:bldP spid="37" grpId="0"/>
      <p:bldP spid="38" grpId="0" animBg="1"/>
      <p:bldP spid="40" grpId="0" animBg="1"/>
      <p:bldP spid="42" grpId="0" animBg="1"/>
      <p:bldP spid="44" grpId="0" animBg="1"/>
      <p:bldP spid="46" grpId="0" animBg="1"/>
      <p:bldP spid="48" grpId="0"/>
      <p:bldP spid="49" grpId="0"/>
      <p:bldP spid="50"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rPr>
              <a:t>Components of a Micro-controller</a:t>
            </a:r>
            <a:endParaRPr lang="en-US" b="1" dirty="0">
              <a:solidFill>
                <a:srgbClr val="7030A0"/>
              </a:solidFill>
            </a:endParaRPr>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v"/>
            </a:pPr>
            <a:r>
              <a:rPr lang="en-US" dirty="0" smtClean="0">
                <a:solidFill>
                  <a:schemeClr val="accent6">
                    <a:lumMod val="50000"/>
                  </a:schemeClr>
                </a:solidFill>
              </a:rPr>
              <a:t>A Timer module to allow the micro-controller to perform tasks for certain time periods.</a:t>
            </a:r>
          </a:p>
          <a:p>
            <a:pPr>
              <a:buNone/>
            </a:pPr>
            <a:endParaRPr lang="en-US" dirty="0" smtClean="0">
              <a:solidFill>
                <a:schemeClr val="accent6">
                  <a:lumMod val="50000"/>
                </a:schemeClr>
              </a:solidFill>
            </a:endParaRPr>
          </a:p>
          <a:p>
            <a:pPr>
              <a:buFont typeface="Wingdings" pitchFamily="2" charset="2"/>
              <a:buChar char="v"/>
            </a:pPr>
            <a:r>
              <a:rPr lang="en-US" dirty="0" smtClean="0">
                <a:solidFill>
                  <a:schemeClr val="accent6">
                    <a:lumMod val="50000"/>
                  </a:schemeClr>
                </a:solidFill>
              </a:rPr>
              <a:t>A serial  I/O  port to allow data to flow between the  micro-controller and other devices  such as a PC or another micro controller.</a:t>
            </a:r>
          </a:p>
          <a:p>
            <a:pPr>
              <a:buNone/>
            </a:pPr>
            <a:endParaRPr lang="en-US" dirty="0" smtClean="0">
              <a:solidFill>
                <a:schemeClr val="accent6">
                  <a:lumMod val="50000"/>
                </a:schemeClr>
              </a:solidFill>
            </a:endParaRPr>
          </a:p>
          <a:p>
            <a:pPr>
              <a:buFont typeface="Wingdings" pitchFamily="2" charset="2"/>
              <a:buChar char="v"/>
            </a:pPr>
            <a:r>
              <a:rPr lang="en-US" dirty="0" smtClean="0">
                <a:solidFill>
                  <a:schemeClr val="accent6">
                    <a:lumMod val="50000"/>
                  </a:schemeClr>
                </a:solidFill>
              </a:rPr>
              <a:t>An ADC to allow the micro controller to accept </a:t>
            </a:r>
            <a:r>
              <a:rPr lang="en-US" dirty="0" err="1" smtClean="0">
                <a:solidFill>
                  <a:schemeClr val="accent6">
                    <a:lumMod val="50000"/>
                  </a:schemeClr>
                </a:solidFill>
              </a:rPr>
              <a:t>analgue</a:t>
            </a:r>
            <a:r>
              <a:rPr lang="en-US" dirty="0" smtClean="0">
                <a:solidFill>
                  <a:schemeClr val="accent6">
                    <a:lumMod val="50000"/>
                  </a:schemeClr>
                </a:solidFill>
              </a:rPr>
              <a:t> input data for processing.</a:t>
            </a:r>
          </a:p>
          <a:p>
            <a:pPr>
              <a:buNone/>
            </a:pPr>
            <a:endParaRPr lang="en-US" dirty="0" smtClean="0"/>
          </a:p>
          <a:p>
            <a:pPr>
              <a:buFont typeface="Wingdings" pitchFamily="2" charset="2"/>
              <a:buChar char="v"/>
            </a:pPr>
            <a:endParaRPr lang="en-US" dirty="0"/>
          </a:p>
        </p:txBody>
      </p:sp>
    </p:spTree>
    <p:extLst>
      <p:ext uri="{BB962C8B-B14F-4D97-AF65-F5344CB8AC3E}">
        <p14:creationId xmlns="" xmlns:p14="http://schemas.microsoft.com/office/powerpoint/2010/main" val="2096659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533400" y="1512733"/>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1601940" y="430888"/>
            <a:ext cx="5715040" cy="461665"/>
          </a:xfrm>
          <a:prstGeom prst="rect">
            <a:avLst/>
          </a:prstGeom>
        </p:spPr>
        <p:txBody>
          <a:bodyPr wrap="square">
            <a:spAutoFit/>
          </a:bodyPr>
          <a:lstStyle/>
          <a:p>
            <a:pPr>
              <a:lnSpc>
                <a:spcPct val="150000"/>
              </a:lnSpc>
            </a:pPr>
            <a:r>
              <a:rPr lang="en-US" sz="1600" b="1" dirty="0" smtClean="0">
                <a:solidFill>
                  <a:schemeClr val="tx2"/>
                </a:solidFill>
                <a:latin typeface="Times New Roman" pitchFamily="18" charset="0"/>
                <a:ea typeface="Roboto Black" pitchFamily="2" charset="0"/>
                <a:cs typeface="Times New Roman" pitchFamily="18" charset="0"/>
              </a:rPr>
              <a:t>What is in a microcontroller?</a:t>
            </a:r>
            <a:endParaRPr lang="en-US" sz="1600" b="1" dirty="0">
              <a:solidFill>
                <a:schemeClr val="tx2"/>
              </a:solidFill>
              <a:latin typeface="Times New Roman" pitchFamily="18" charset="0"/>
              <a:ea typeface="Roboto Black" pitchFamily="2"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625769" y="1599351"/>
            <a:ext cx="3643338" cy="4286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464859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90501" y="1282968"/>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1935938" y="553999"/>
            <a:ext cx="5500725" cy="461665"/>
          </a:xfrm>
          <a:prstGeom prst="rect">
            <a:avLst/>
          </a:prstGeom>
        </p:spPr>
        <p:txBody>
          <a:bodyPr wrap="square">
            <a:spAutoFit/>
          </a:bodyPr>
          <a:lstStyle/>
          <a:p>
            <a:pPr>
              <a:lnSpc>
                <a:spcPct val="150000"/>
              </a:lnSpc>
            </a:pPr>
            <a:r>
              <a:rPr lang="en-US" sz="1600" b="1" dirty="0" smtClean="0">
                <a:solidFill>
                  <a:schemeClr val="tx2"/>
                </a:solidFill>
                <a:latin typeface="Times New Roman" pitchFamily="18" charset="0"/>
                <a:ea typeface="Roboto Black" pitchFamily="2" charset="0"/>
                <a:cs typeface="Times New Roman" pitchFamily="18" charset="0"/>
              </a:rPr>
              <a:t>Basic Microcontroller Architecture</a:t>
            </a:r>
            <a:endParaRPr lang="en-US" sz="1600" b="1" dirty="0">
              <a:solidFill>
                <a:schemeClr val="tx2"/>
              </a:solidFill>
              <a:latin typeface="Times New Roman" pitchFamily="18" charset="0"/>
              <a:ea typeface="Roboto Black" pitchFamily="2"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603263" y="1419503"/>
            <a:ext cx="3929090" cy="4191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3046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24" name="Rectangle 7"/>
          <p:cNvSpPr>
            <a:spLocks/>
          </p:cNvSpPr>
          <p:nvPr/>
        </p:nvSpPr>
        <p:spPr bwMode="auto">
          <a:xfrm>
            <a:off x="1960678" y="644691"/>
            <a:ext cx="1517935" cy="913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a:r>
              <a:rPr lang="en-US" sz="1200" dirty="0" smtClean="0">
                <a:solidFill>
                  <a:sysClr val="windowText" lastClr="000000"/>
                </a:solidFill>
                <a:latin typeface="Bebas Neue" pitchFamily="34" charset="0"/>
                <a:ea typeface="ＭＳ Ｐゴシック" charset="0"/>
                <a:cs typeface="Lato Light" charset="0"/>
                <a:sym typeface="Lato Light" charset="0"/>
              </a:rPr>
              <a:t>  </a:t>
            </a:r>
            <a:endParaRPr lang="en-US" sz="800" dirty="0">
              <a:solidFill>
                <a:schemeClr val="bg1"/>
              </a:solidFill>
              <a:latin typeface="Lato" pitchFamily="34" charset="0"/>
              <a:ea typeface="ＭＳ Ｐゴシック" charset="0"/>
              <a:cs typeface="Lato Light" charset="0"/>
              <a:sym typeface="Lato Light" charset="0"/>
            </a:endParaRPr>
          </a:p>
        </p:txBody>
      </p:sp>
      <p:graphicFrame>
        <p:nvGraphicFramePr>
          <p:cNvPr id="6" name="Diagram 5"/>
          <p:cNvGraphicFramePr/>
          <p:nvPr>
            <p:extLst>
              <p:ext uri="{D42A27DB-BD31-4B8C-83A1-F6EECF244321}">
                <p14:modId xmlns="" xmlns:p14="http://schemas.microsoft.com/office/powerpoint/2010/main" val="3809360342"/>
              </p:ext>
            </p:extLst>
          </p:nvPr>
        </p:nvGraphicFramePr>
        <p:xfrm>
          <a:off x="2069977" y="1923101"/>
          <a:ext cx="4777661"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073575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Von Neuman Architecture</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ü"/>
            </a:pPr>
            <a:r>
              <a:rPr lang="en-US" dirty="0" smtClean="0"/>
              <a:t>Only one between CPU and memory.</a:t>
            </a:r>
          </a:p>
          <a:p>
            <a:pPr>
              <a:buFont typeface="Wingdings" pitchFamily="2" charset="2"/>
              <a:buChar char="ü"/>
            </a:pPr>
            <a:r>
              <a:rPr lang="en-US" dirty="0" smtClean="0"/>
              <a:t>RAM and program memory share  the same bus and the same memory ,and so must have the same bit width.</a:t>
            </a:r>
          </a:p>
          <a:p>
            <a:pPr>
              <a:buFont typeface="Wingdings" pitchFamily="2" charset="2"/>
              <a:buChar char="ü"/>
            </a:pPr>
            <a:r>
              <a:rPr lang="en-US" dirty="0" smtClean="0"/>
              <a:t>Bottleneck: Getting instructions interfaces with accessing RAM.</a:t>
            </a:r>
          </a:p>
          <a:p>
            <a:pPr>
              <a:buNone/>
            </a:pPr>
            <a:r>
              <a:rPr lang="en-US" dirty="0" smtClean="0"/>
              <a:t>                                                       </a:t>
            </a:r>
            <a:r>
              <a:rPr lang="en-US" sz="1600" dirty="0" smtClean="0"/>
              <a:t>Program and Data memory</a:t>
            </a:r>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r>
              <a:rPr lang="en-US" sz="1600" dirty="0" smtClean="0"/>
              <a:t>                                                                               Bus                                                                                                         </a:t>
            </a:r>
            <a:endParaRPr lang="en-US" dirty="0" smtClean="0"/>
          </a:p>
          <a:p>
            <a:pPr>
              <a:buNone/>
            </a:pPr>
            <a:endParaRPr lang="en-US" dirty="0"/>
          </a:p>
        </p:txBody>
      </p:sp>
      <p:sp>
        <p:nvSpPr>
          <p:cNvPr id="5" name="Rectangle 4"/>
          <p:cNvSpPr/>
          <p:nvPr/>
        </p:nvSpPr>
        <p:spPr>
          <a:xfrm>
            <a:off x="2971800" y="4800600"/>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CPU</a:t>
            </a:r>
            <a:endParaRPr lang="en-US" dirty="0"/>
          </a:p>
        </p:txBody>
      </p:sp>
      <p:sp>
        <p:nvSpPr>
          <p:cNvPr id="10" name="Left-Right Arrow 9"/>
          <p:cNvSpPr/>
          <p:nvPr/>
        </p:nvSpPr>
        <p:spPr>
          <a:xfrm>
            <a:off x="3886200" y="49530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0" y="47244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72000" y="48768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0" y="50292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72000" y="51816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0" y="53340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0" y="5486400"/>
            <a:ext cx="685800" cy="304800"/>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892294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q"/>
            </a:pPr>
            <a:r>
              <a:rPr lang="en-US" b="1" dirty="0" smtClean="0">
                <a:solidFill>
                  <a:srgbClr val="7030A0"/>
                </a:solidFill>
              </a:rPr>
              <a:t>Harvard Architecture</a:t>
            </a:r>
            <a:endParaRPr lang="en-US" b="1" dirty="0">
              <a:solidFill>
                <a:srgbClr val="7030A0"/>
              </a:solidFill>
            </a:endParaRPr>
          </a:p>
        </p:txBody>
      </p:sp>
      <p:sp>
        <p:nvSpPr>
          <p:cNvPr id="3" name="Content Placeholder 2"/>
          <p:cNvSpPr>
            <a:spLocks noGrp="1"/>
          </p:cNvSpPr>
          <p:nvPr>
            <p:ph idx="1"/>
          </p:nvPr>
        </p:nvSpPr>
        <p:spPr/>
        <p:txBody>
          <a:bodyPr/>
          <a:lstStyle/>
          <a:p>
            <a:pPr>
              <a:buFont typeface="Wingdings" pitchFamily="2" charset="2"/>
              <a:buChar char="q"/>
            </a:pPr>
            <a:r>
              <a:rPr lang="en-US" dirty="0" smtClean="0"/>
              <a:t> Separate program bus and data bus: can be different widths </a:t>
            </a:r>
          </a:p>
          <a:p>
            <a:pPr>
              <a:buFont typeface="Wingdings" pitchFamily="2" charset="2"/>
              <a:buChar char="§"/>
            </a:pPr>
            <a:r>
              <a:rPr lang="en-US" dirty="0" smtClean="0"/>
              <a:t> </a:t>
            </a:r>
            <a:r>
              <a:rPr lang="en-US" b="1" dirty="0" smtClean="0"/>
              <a:t>Instruction Pipelining easy.</a:t>
            </a:r>
          </a:p>
          <a:p>
            <a:pPr>
              <a:buNone/>
            </a:pPr>
            <a:r>
              <a:rPr lang="en-US" dirty="0" smtClean="0"/>
              <a:t>                                                                           </a:t>
            </a:r>
          </a:p>
          <a:p>
            <a:pPr>
              <a:buNone/>
            </a:pPr>
            <a:endParaRPr lang="en-US" dirty="0" smtClean="0"/>
          </a:p>
          <a:p>
            <a:pPr>
              <a:buNone/>
            </a:pPr>
            <a:r>
              <a:rPr lang="en-US" dirty="0" smtClean="0"/>
              <a:t>                                                                          </a:t>
            </a:r>
            <a:r>
              <a:rPr lang="en-US" sz="1600" dirty="0" smtClean="0"/>
              <a:t>Data Memory</a:t>
            </a:r>
          </a:p>
          <a:p>
            <a:pPr>
              <a:buNone/>
            </a:pPr>
            <a:r>
              <a:rPr lang="en-US" dirty="0" smtClean="0"/>
              <a:t>                     </a:t>
            </a:r>
            <a:r>
              <a:rPr lang="en-US" sz="1800" dirty="0" smtClean="0"/>
              <a:t>Program Memory     12/14/16  bits     8 bits</a:t>
            </a:r>
            <a:endParaRPr lang="en-US" sz="1800" dirty="0"/>
          </a:p>
        </p:txBody>
      </p:sp>
      <p:sp>
        <p:nvSpPr>
          <p:cNvPr id="5" name="Rectangle 4"/>
          <p:cNvSpPr/>
          <p:nvPr/>
        </p:nvSpPr>
        <p:spPr>
          <a:xfrm>
            <a:off x="4343400" y="4419600"/>
            <a:ext cx="1143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CPU</a:t>
            </a:r>
            <a:endParaRPr lang="en-US" dirty="0"/>
          </a:p>
        </p:txBody>
      </p:sp>
      <p:sp>
        <p:nvSpPr>
          <p:cNvPr id="6" name="Left-Right Arrow 5"/>
          <p:cNvSpPr/>
          <p:nvPr/>
        </p:nvSpPr>
        <p:spPr>
          <a:xfrm>
            <a:off x="5486400" y="47244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p:cNvSpPr/>
          <p:nvPr/>
        </p:nvSpPr>
        <p:spPr>
          <a:xfrm>
            <a:off x="3657600" y="47244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43434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00800" y="44958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00800" y="46482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24600" y="47244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24600" y="48768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48400" y="48768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819400" y="42672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44196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43200" y="45720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667000" y="47244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67000" y="4800600"/>
            <a:ext cx="685800" cy="381000"/>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280768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533400" y="1512733"/>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704975" y="1060450"/>
            <a:ext cx="5734050" cy="4737100"/>
          </a:xfrm>
          <a:prstGeom prst="rect">
            <a:avLst/>
          </a:prstGeom>
        </p:spPr>
      </p:pic>
    </p:spTree>
    <p:extLst>
      <p:ext uri="{BB962C8B-B14F-4D97-AF65-F5344CB8AC3E}">
        <p14:creationId xmlns="" xmlns:p14="http://schemas.microsoft.com/office/powerpoint/2010/main" val="55502104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70594"/>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790140" y="1801133"/>
            <a:ext cx="7727255" cy="2685351"/>
          </a:xfrm>
          <a:prstGeom prst="rect">
            <a:avLst/>
          </a:prstGeom>
        </p:spPr>
        <p:txBody>
          <a:bodyPr wrap="square">
            <a:spAutoFit/>
          </a:bodyPr>
          <a:lstStyle/>
          <a:p>
            <a:pPr>
              <a:buNone/>
            </a:pPr>
            <a:r>
              <a:rPr lang="en-IN" sz="1600" b="1" dirty="0">
                <a:solidFill>
                  <a:schemeClr val="tx2"/>
                </a:solidFill>
                <a:latin typeface="Times New Roman" pitchFamily="18" charset="0"/>
                <a:ea typeface="Roboto Black" pitchFamily="2" charset="0"/>
                <a:cs typeface="Times New Roman" pitchFamily="18" charset="0"/>
              </a:rPr>
              <a:t>Central Processor Unit (</a:t>
            </a:r>
            <a:r>
              <a:rPr lang="en-IN" sz="1600" b="1" dirty="0" smtClean="0">
                <a:solidFill>
                  <a:schemeClr val="tx2"/>
                </a:solidFill>
                <a:latin typeface="Times New Roman" pitchFamily="18" charset="0"/>
                <a:ea typeface="Roboto Black" pitchFamily="2" charset="0"/>
                <a:cs typeface="Times New Roman" pitchFamily="18" charset="0"/>
              </a:rPr>
              <a:t>CPU)</a:t>
            </a:r>
            <a:r>
              <a:rPr lang="en-IN" sz="1600" b="1" dirty="0" smtClean="0">
                <a:solidFill>
                  <a:schemeClr val="bg1"/>
                </a:solidFill>
                <a:latin typeface="Times New Roman" pitchFamily="18" charset="0"/>
                <a:ea typeface="Roboto Black" pitchFamily="2" charset="0"/>
                <a:cs typeface="Times New Roman" pitchFamily="18" charset="0"/>
              </a:rPr>
              <a:t>)</a:t>
            </a:r>
          </a:p>
          <a:p>
            <a:pPr algn="l">
              <a:buNone/>
            </a:pPr>
            <a:endParaRPr lang="en-IN" sz="1400" dirty="0">
              <a:latin typeface="Times New Roman" pitchFamily="18" charset="0"/>
              <a:ea typeface="Roboto Light" pitchFamily="2" charset="0"/>
              <a:cs typeface="Times New Roman" pitchFamily="18" charset="0"/>
            </a:endParaRPr>
          </a:p>
          <a:p>
            <a:pPr marL="285750" indent="-285750" algn="l">
              <a:buFont typeface="Wingdings" pitchFamily="2" charset="2"/>
              <a:buChar char="ü"/>
            </a:pPr>
            <a:r>
              <a:rPr lang="en-IN" sz="1400" dirty="0">
                <a:latin typeface="Times New Roman" pitchFamily="18" charset="0"/>
                <a:ea typeface="Roboto Light" pitchFamily="2" charset="0"/>
                <a:cs typeface="Times New Roman" pitchFamily="18" charset="0"/>
              </a:rPr>
              <a:t>As its name suggests, this is a unit which monitors and controls all processes within the microcontroller and the user cannot affect its work. It consists of several smaller subunits.</a:t>
            </a:r>
          </a:p>
          <a:p>
            <a:pPr algn="l">
              <a:lnSpc>
                <a:spcPct val="125000"/>
              </a:lnSpc>
            </a:pPr>
            <a:endParaRPr lang="en-US" sz="1400" b="1" dirty="0">
              <a:solidFill>
                <a:schemeClr val="bg1"/>
              </a:solidFill>
              <a:latin typeface="Times New Roman" pitchFamily="18" charset="0"/>
              <a:ea typeface="Roboto Lt" pitchFamily="2" charset="0"/>
              <a:cs typeface="Times New Roman" pitchFamily="18" charset="0"/>
              <a:sym typeface="Open Sans Cond Light" charset="0"/>
            </a:endParaRPr>
          </a:p>
          <a:p>
            <a:pPr algn="l">
              <a:buNone/>
            </a:pPr>
            <a:endParaRPr lang="en-IN" sz="1400" b="1" dirty="0" smtClean="0">
              <a:solidFill>
                <a:schemeClr val="tx2"/>
              </a:solidFill>
              <a:latin typeface="Times New Roman" pitchFamily="18" charset="0"/>
              <a:ea typeface="Roboto Black" pitchFamily="2" charset="0"/>
              <a:cs typeface="Times New Roman" pitchFamily="18" charset="0"/>
            </a:endParaRPr>
          </a:p>
          <a:p>
            <a:pPr>
              <a:buNone/>
            </a:pPr>
            <a:r>
              <a:rPr lang="en-IN" sz="1600" b="1" dirty="0" smtClean="0">
                <a:solidFill>
                  <a:schemeClr val="tx2"/>
                </a:solidFill>
                <a:latin typeface="Times New Roman" pitchFamily="18" charset="0"/>
                <a:ea typeface="Roboto Black" pitchFamily="2" charset="0"/>
                <a:cs typeface="Times New Roman" pitchFamily="18" charset="0"/>
              </a:rPr>
              <a:t>Read </a:t>
            </a:r>
            <a:r>
              <a:rPr lang="en-IN" sz="1600" b="1" dirty="0">
                <a:solidFill>
                  <a:schemeClr val="tx2"/>
                </a:solidFill>
                <a:latin typeface="Times New Roman" pitchFamily="18" charset="0"/>
                <a:ea typeface="Roboto Black" pitchFamily="2" charset="0"/>
                <a:cs typeface="Times New Roman" pitchFamily="18" charset="0"/>
              </a:rPr>
              <a:t>Only Memory (ROM</a:t>
            </a:r>
            <a:r>
              <a:rPr lang="en-IN" sz="1600" b="1" dirty="0" smtClean="0">
                <a:solidFill>
                  <a:schemeClr val="tx2"/>
                </a:solidFill>
                <a:latin typeface="Times New Roman" pitchFamily="18" charset="0"/>
                <a:ea typeface="Roboto Black" pitchFamily="2" charset="0"/>
                <a:cs typeface="Times New Roman" pitchFamily="18" charset="0"/>
              </a:rPr>
              <a:t>)</a:t>
            </a:r>
          </a:p>
          <a:p>
            <a:pPr algn="l">
              <a:buNone/>
            </a:pPr>
            <a:endParaRPr lang="en-IN" sz="1400" b="1" dirty="0">
              <a:latin typeface="Times New Roman" pitchFamily="18" charset="0"/>
              <a:ea typeface="Roboto Light" pitchFamily="2" charset="0"/>
              <a:cs typeface="Times New Roman" pitchFamily="18" charset="0"/>
            </a:endParaRPr>
          </a:p>
          <a:p>
            <a:pPr marL="285750" indent="-285750" algn="l">
              <a:buFont typeface="Wingdings" pitchFamily="2" charset="2"/>
              <a:buChar char="ü"/>
            </a:pPr>
            <a:r>
              <a:rPr lang="en-IN" sz="1400" dirty="0">
                <a:latin typeface="Times New Roman" pitchFamily="18" charset="0"/>
                <a:ea typeface="Roboto Light" pitchFamily="2" charset="0"/>
                <a:cs typeface="Times New Roman" pitchFamily="18" charset="0"/>
              </a:rPr>
              <a:t>Read Only Memory (ROM) is a type of memory used to permanently save the program being executed. The size of the program that can be written depends on the size of this memory.</a:t>
            </a:r>
            <a:endParaRPr lang="en-US" sz="1400" dirty="0">
              <a:solidFill>
                <a:schemeClr val="bg1"/>
              </a:solidFill>
              <a:latin typeface="Times New Roman" pitchFamily="18" charset="0"/>
              <a:ea typeface="Roboto Light" pitchFamily="2" charset="0"/>
              <a:cs typeface="Times New Roman" pitchFamily="18" charset="0"/>
              <a:sym typeface="Open Sans Cond Light" charset="0"/>
            </a:endParaRP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Tree>
    <p:extLst>
      <p:ext uri="{BB962C8B-B14F-4D97-AF65-F5344CB8AC3E}">
        <p14:creationId xmlns="" xmlns:p14="http://schemas.microsoft.com/office/powerpoint/2010/main" val="2540212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392725" y="1198245"/>
            <a:ext cx="4143372" cy="3708708"/>
          </a:xfrm>
          <a:prstGeom prst="rect">
            <a:avLst/>
          </a:prstGeom>
        </p:spPr>
        <p:txBody>
          <a:bodyPr wrap="square">
            <a:spAutoFit/>
          </a:bodyPr>
          <a:lstStyle/>
          <a:p>
            <a:pPr algn="l">
              <a:buNone/>
            </a:pPr>
            <a:r>
              <a:rPr lang="en-IN" sz="1600" b="1" dirty="0">
                <a:solidFill>
                  <a:schemeClr val="tx2"/>
                </a:solidFill>
                <a:latin typeface="Times New Roman" pitchFamily="18" charset="0"/>
                <a:ea typeface="Roboto Black" panose="02000000000000000000" pitchFamily="2" charset="0"/>
                <a:cs typeface="Times New Roman" pitchFamily="18" charset="0"/>
              </a:rPr>
              <a:t>Random Access Memory (RAM</a:t>
            </a:r>
            <a:r>
              <a:rPr lang="en-IN" sz="1600" b="1" dirty="0" smtClean="0">
                <a:solidFill>
                  <a:schemeClr val="tx2"/>
                </a:solidFill>
                <a:latin typeface="Times New Roman" pitchFamily="18" charset="0"/>
                <a:ea typeface="Roboto Black" pitchFamily="2" charset="0"/>
                <a:cs typeface="Times New Roman" pitchFamily="18" charset="0"/>
              </a:rPr>
              <a:t>)</a:t>
            </a:r>
          </a:p>
          <a:p>
            <a:pPr algn="l">
              <a:buNone/>
            </a:pPr>
            <a:endParaRPr lang="en-IN" sz="1400" b="1" dirty="0">
              <a:latin typeface="Times New Roman" pitchFamily="18" charset="0"/>
              <a:ea typeface="Roboto Black" panose="02000000000000000000" pitchFamily="2" charset="0"/>
              <a:cs typeface="Times New Roman" pitchFamily="18" charset="0"/>
            </a:endParaRPr>
          </a:p>
          <a:p>
            <a:pPr marL="285750" indent="-285750" algn="l">
              <a:buFont typeface="Wingdings" pitchFamily="2" charset="2"/>
              <a:buChar char="ü"/>
            </a:pPr>
            <a:r>
              <a:rPr lang="en-IN" sz="1400" dirty="0">
                <a:latin typeface="Times New Roman" pitchFamily="18" charset="0"/>
                <a:ea typeface="Roboto Light" pitchFamily="2" charset="0"/>
                <a:cs typeface="Times New Roman" pitchFamily="18" charset="0"/>
              </a:rPr>
              <a:t>Random Access Memory (RAM) is a type of memory used for temporary storing data and intermediate results created and used during the operation of the microcontroller</a:t>
            </a:r>
            <a:r>
              <a:rPr lang="en-US" sz="1400" dirty="0">
                <a:latin typeface="Times New Roman" pitchFamily="18" charset="0"/>
                <a:ea typeface="Roboto Light" panose="02000000000000000000" pitchFamily="2" charset="0"/>
                <a:cs typeface="Times New Roman" pitchFamily="18" charset="0"/>
              </a:rPr>
              <a:t>.</a:t>
            </a:r>
            <a:br>
              <a:rPr lang="en-US" sz="1400" dirty="0">
                <a:latin typeface="Times New Roman" pitchFamily="18" charset="0"/>
                <a:ea typeface="Roboto Light" panose="02000000000000000000" pitchFamily="2" charset="0"/>
                <a:cs typeface="Times New Roman" pitchFamily="18" charset="0"/>
              </a:rPr>
            </a:br>
            <a:endParaRPr lang="en-IN" sz="1400" b="1" dirty="0">
              <a:latin typeface="Times New Roman" pitchFamily="18" charset="0"/>
              <a:ea typeface="Roboto Light" panose="02000000000000000000" pitchFamily="2" charset="0"/>
              <a:cs typeface="Times New Roman" pitchFamily="18" charset="0"/>
            </a:endParaRPr>
          </a:p>
          <a:p>
            <a:pPr algn="l"/>
            <a:r>
              <a:rPr lang="en-US" sz="1400" b="1" dirty="0" smtClean="0">
                <a:latin typeface="Times New Roman" pitchFamily="18" charset="0"/>
                <a:ea typeface="Roboto Black" panose="02000000000000000000" pitchFamily="2" charset="0"/>
                <a:cs typeface="Times New Roman" pitchFamily="18" charset="0"/>
              </a:rPr>
              <a:t>             </a:t>
            </a:r>
          </a:p>
          <a:p>
            <a:pPr algn="l"/>
            <a:endParaRPr lang="en-US" sz="1400" b="1" dirty="0" smtClean="0">
              <a:solidFill>
                <a:schemeClr val="bg1"/>
              </a:solidFill>
              <a:latin typeface="Times New Roman" pitchFamily="18" charset="0"/>
              <a:ea typeface="Roboto Black" pitchFamily="2" charset="0"/>
              <a:cs typeface="Times New Roman" pitchFamily="18" charset="0"/>
            </a:endParaRPr>
          </a:p>
          <a:p>
            <a:pPr algn="l"/>
            <a:r>
              <a:rPr lang="en-US" sz="1600" b="1" dirty="0" smtClean="0">
                <a:solidFill>
                  <a:schemeClr val="tx2"/>
                </a:solidFill>
                <a:latin typeface="Times New Roman" pitchFamily="18" charset="0"/>
                <a:ea typeface="Roboto Black" pitchFamily="2" charset="0"/>
                <a:cs typeface="Times New Roman" pitchFamily="18" charset="0"/>
              </a:rPr>
              <a:t>Analog </a:t>
            </a:r>
            <a:r>
              <a:rPr lang="en-US" sz="1600" b="1" dirty="0">
                <a:solidFill>
                  <a:schemeClr val="tx2"/>
                </a:solidFill>
                <a:latin typeface="Times New Roman" pitchFamily="18" charset="0"/>
                <a:ea typeface="Roboto Black" pitchFamily="2" charset="0"/>
                <a:cs typeface="Times New Roman" pitchFamily="18" charset="0"/>
              </a:rPr>
              <a:t>to Digital Converter (ADC</a:t>
            </a:r>
            <a:r>
              <a:rPr lang="en-US" sz="1600" b="1" dirty="0" smtClean="0">
                <a:solidFill>
                  <a:schemeClr val="tx2"/>
                </a:solidFill>
                <a:latin typeface="Times New Roman" pitchFamily="18" charset="0"/>
                <a:ea typeface="Roboto Black" pitchFamily="2" charset="0"/>
                <a:cs typeface="Times New Roman" pitchFamily="18" charset="0"/>
              </a:rPr>
              <a:t>)</a:t>
            </a:r>
          </a:p>
          <a:p>
            <a:pPr algn="l"/>
            <a:endParaRPr lang="en-US" sz="1400" b="1" dirty="0">
              <a:latin typeface="Times New Roman" pitchFamily="18" charset="0"/>
              <a:ea typeface="Roboto Bk" pitchFamily="2" charset="0"/>
              <a:cs typeface="Times New Roman" pitchFamily="18" charset="0"/>
            </a:endParaRPr>
          </a:p>
          <a:p>
            <a:pPr marL="285750" indent="-285750" algn="l">
              <a:buFont typeface="Wingdings" pitchFamily="2" charset="2"/>
              <a:buChar char="ü"/>
            </a:pPr>
            <a:r>
              <a:rPr lang="en-US" sz="1400" dirty="0">
                <a:latin typeface="Times New Roman" pitchFamily="18" charset="0"/>
                <a:ea typeface="Roboto Light" pitchFamily="2" charset="0"/>
                <a:cs typeface="Times New Roman" pitchFamily="18" charset="0"/>
              </a:rPr>
              <a:t>This block is responsible for converting an information about some analog value to a binary number and for follow it through to a CPU block so that CPU block can further process it.</a:t>
            </a:r>
            <a:endParaRPr lang="en-US" sz="1400" dirty="0">
              <a:solidFill>
                <a:schemeClr val="bg1"/>
              </a:solidFill>
              <a:latin typeface="Times New Roman" pitchFamily="18" charset="0"/>
              <a:ea typeface="Roboto Light" pitchFamily="2" charset="0"/>
              <a:cs typeface="Times New Roman" pitchFamily="18" charset="0"/>
              <a:sym typeface="Open Sans Cond Light" charset="0"/>
            </a:endParaRP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2721984"/>
            <a:ext cx="3657600" cy="1758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4817255" y="1218159"/>
            <a:ext cx="3929090" cy="338554"/>
          </a:xfrm>
          <a:prstGeom prst="rect">
            <a:avLst/>
          </a:prstGeom>
          <a:noFill/>
        </p:spPr>
        <p:txBody>
          <a:bodyPr wrap="square" rtlCol="0">
            <a:spAutoFit/>
          </a:bodyPr>
          <a:lstStyle/>
          <a:p>
            <a:r>
              <a:rPr lang="en-IN" sz="1600" b="1" dirty="0" smtClean="0">
                <a:solidFill>
                  <a:schemeClr val="tx2"/>
                </a:solidFill>
                <a:latin typeface="Times New Roman" pitchFamily="18" charset="0"/>
                <a:ea typeface="Roboto Black" panose="02000000000000000000" pitchFamily="2" charset="0"/>
                <a:cs typeface="Times New Roman" pitchFamily="18" charset="0"/>
              </a:rPr>
              <a:t>Analog to digital converter</a:t>
            </a:r>
            <a:endParaRPr lang="en-IN"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595004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794332" y="1400219"/>
            <a:ext cx="3428991" cy="2569934"/>
          </a:xfrm>
          <a:prstGeom prst="rect">
            <a:avLst/>
          </a:prstGeom>
        </p:spPr>
        <p:txBody>
          <a:bodyPr wrap="square">
            <a:spAutoFit/>
          </a:bodyPr>
          <a:lstStyle/>
          <a:p>
            <a:pPr algn="l">
              <a:buNone/>
            </a:pPr>
            <a:endParaRPr lang="en-IN" sz="1400" b="1" dirty="0">
              <a:latin typeface="Roboto Lt" pitchFamily="2" charset="0"/>
              <a:ea typeface="Roboto Lt" pitchFamily="2" charset="0"/>
              <a:cs typeface="Times New Roman" pitchFamily="18" charset="0"/>
            </a:endParaRPr>
          </a:p>
          <a:p>
            <a:pPr marL="285750" indent="-285750" algn="l">
              <a:buFont typeface="Wingdings" pitchFamily="2" charset="2"/>
              <a:buChar char="ü"/>
            </a:pPr>
            <a:endParaRPr lang="en-IN" sz="1400" dirty="0" smtClean="0">
              <a:latin typeface="Roboto Lt" pitchFamily="2" charset="0"/>
              <a:ea typeface="Roboto Lt" pitchFamily="2" charset="0"/>
              <a:cs typeface="Times New Roman" pitchFamily="18" charset="0"/>
            </a:endParaRPr>
          </a:p>
          <a:p>
            <a:pPr marL="285750" indent="-285750" algn="l">
              <a:buFont typeface="Wingdings" pitchFamily="2" charset="2"/>
              <a:buChar char="ü"/>
            </a:pPr>
            <a:endParaRPr lang="en-IN" sz="1400" dirty="0">
              <a:latin typeface="Roboto Lt" pitchFamily="2" charset="0"/>
              <a:ea typeface="Roboto Lt" pitchFamily="2" charset="0"/>
              <a:cs typeface="Times New Roman" pitchFamily="18" charset="0"/>
            </a:endParaRPr>
          </a:p>
          <a:p>
            <a:pPr marL="285750" indent="-285750" algn="l">
              <a:buFont typeface="Wingdings" pitchFamily="2" charset="2"/>
              <a:buChar char="ü"/>
            </a:pPr>
            <a:endParaRPr lang="en-IN" sz="1400" dirty="0" smtClean="0">
              <a:latin typeface="Roboto Lt" pitchFamily="2" charset="0"/>
              <a:ea typeface="Roboto Lt" pitchFamily="2" charset="0"/>
              <a:cs typeface="Times New Roman" pitchFamily="18" charset="0"/>
            </a:endParaRPr>
          </a:p>
          <a:p>
            <a:pPr marL="285750" indent="-285750" algn="l">
              <a:buFont typeface="Wingdings" pitchFamily="2" charset="2"/>
              <a:buChar char="ü"/>
            </a:pPr>
            <a:endParaRPr lang="en-IN" sz="1400" dirty="0">
              <a:latin typeface="Times New Roman" pitchFamily="18" charset="0"/>
              <a:ea typeface="Roboto Light" pitchFamily="2" charset="0"/>
              <a:cs typeface="Times New Roman" pitchFamily="18" charset="0"/>
            </a:endParaRPr>
          </a:p>
          <a:p>
            <a:pPr marL="285750" indent="-285750" algn="l">
              <a:buFont typeface="Wingdings" pitchFamily="2" charset="2"/>
              <a:buChar char="ü"/>
            </a:pPr>
            <a:r>
              <a:rPr lang="en-IN" sz="1400" dirty="0" smtClean="0">
                <a:latin typeface="Times New Roman" pitchFamily="18" charset="0"/>
                <a:ea typeface="Roboto Light" pitchFamily="2" charset="0"/>
                <a:cs typeface="Times New Roman" pitchFamily="18" charset="0"/>
              </a:rPr>
              <a:t>In </a:t>
            </a:r>
            <a:r>
              <a:rPr lang="en-IN" sz="1400" dirty="0">
                <a:latin typeface="Times New Roman" pitchFamily="18" charset="0"/>
                <a:ea typeface="Roboto Light" pitchFamily="2" charset="0"/>
                <a:cs typeface="Times New Roman" pitchFamily="18" charset="0"/>
              </a:rPr>
              <a:t>order to make the microcontroller useful, it is necessary to connect it to peripheral devices. Each microcontroller has one or more registers (called a port) connected to the microcontroller pins.</a:t>
            </a: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86300" y="1622073"/>
            <a:ext cx="3657600"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4407679" y="5253203"/>
            <a:ext cx="4214842" cy="523220"/>
          </a:xfrm>
          <a:prstGeom prst="rect">
            <a:avLst/>
          </a:prstGeom>
          <a:noFill/>
        </p:spPr>
        <p:txBody>
          <a:bodyPr wrap="square" rtlCol="0">
            <a:spAutoFit/>
          </a:bodyPr>
          <a:lstStyle/>
          <a:p>
            <a:r>
              <a:rPr lang="en-IN" sz="1400" dirty="0" smtClean="0">
                <a:solidFill>
                  <a:schemeClr val="bg1"/>
                </a:solidFill>
                <a:latin typeface="Times New Roman" pitchFamily="18" charset="0"/>
                <a:ea typeface="Roboto Light" pitchFamily="2" charset="0"/>
                <a:cs typeface="Times New Roman" pitchFamily="18" charset="0"/>
              </a:rPr>
              <a:t>Interfacing electronic components with general purpose input and output pins</a:t>
            </a:r>
            <a:endParaRPr lang="en-IN" sz="1400" dirty="0">
              <a:solidFill>
                <a:schemeClr val="bg1"/>
              </a:solidFill>
              <a:latin typeface="Times New Roman" pitchFamily="18" charset="0"/>
              <a:ea typeface="Roboto Light" pitchFamily="2" charset="0"/>
              <a:cs typeface="Times New Roman" pitchFamily="18" charset="0"/>
            </a:endParaRPr>
          </a:p>
        </p:txBody>
      </p:sp>
      <p:sp>
        <p:nvSpPr>
          <p:cNvPr id="2" name="TextBox 1"/>
          <p:cNvSpPr txBox="1"/>
          <p:nvPr/>
        </p:nvSpPr>
        <p:spPr>
          <a:xfrm>
            <a:off x="3059832" y="932723"/>
            <a:ext cx="3240360" cy="615553"/>
          </a:xfrm>
          <a:prstGeom prst="rect">
            <a:avLst/>
          </a:prstGeom>
          <a:noFill/>
        </p:spPr>
        <p:txBody>
          <a:bodyPr wrap="square" rtlCol="0">
            <a:spAutoFit/>
          </a:bodyPr>
          <a:lstStyle/>
          <a:p>
            <a:r>
              <a:rPr lang="en-IN" sz="1600" b="1" dirty="0">
                <a:solidFill>
                  <a:schemeClr val="tx2"/>
                </a:solidFill>
                <a:latin typeface="Times New Roman" pitchFamily="18" charset="0"/>
                <a:ea typeface="Roboto Black" pitchFamily="2" charset="0"/>
                <a:cs typeface="Times New Roman" pitchFamily="18" charset="0"/>
              </a:rPr>
              <a:t>Input/output ports (I/O Ports)</a:t>
            </a:r>
          </a:p>
          <a:p>
            <a:endParaRPr lang="en-US" dirty="0">
              <a:solidFill>
                <a:schemeClr val="tx2"/>
              </a:solidFill>
            </a:endParaRPr>
          </a:p>
        </p:txBody>
      </p:sp>
    </p:spTree>
    <p:extLst>
      <p:ext uri="{BB962C8B-B14F-4D97-AF65-F5344CB8AC3E}">
        <p14:creationId xmlns="" xmlns:p14="http://schemas.microsoft.com/office/powerpoint/2010/main" val="2828810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 calcmode="lin" valueType="num">
                                      <p:cBhvr additive="base">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495874" y="1561086"/>
            <a:ext cx="4071934" cy="3054682"/>
          </a:xfrm>
          <a:prstGeom prst="rect">
            <a:avLst/>
          </a:prstGeom>
        </p:spPr>
        <p:txBody>
          <a:bodyPr wrap="square">
            <a:spAutoFit/>
          </a:bodyPr>
          <a:lstStyle/>
          <a:p>
            <a:pPr algn="l">
              <a:lnSpc>
                <a:spcPct val="125000"/>
              </a:lnSpc>
            </a:pPr>
            <a:endParaRPr lang="en-IN" sz="1600" b="1" dirty="0">
              <a:solidFill>
                <a:schemeClr val="bg1"/>
              </a:solidFill>
              <a:latin typeface="Roboto Black" pitchFamily="2" charset="0"/>
              <a:ea typeface="Roboto Black" pitchFamily="2" charset="0"/>
              <a:cs typeface="Times New Roman" pitchFamily="18" charset="0"/>
            </a:endParaRPr>
          </a:p>
          <a:p>
            <a:pPr algn="l">
              <a:lnSpc>
                <a:spcPct val="125000"/>
              </a:lnSpc>
            </a:pPr>
            <a:r>
              <a:rPr lang="en-IN" sz="1200" dirty="0">
                <a:latin typeface="Roboto Light" pitchFamily="2" charset="0"/>
                <a:ea typeface="Roboto Light" pitchFamily="2" charset="0"/>
                <a:cs typeface="Times New Roman" pitchFamily="18" charset="0"/>
              </a:rPr>
              <a:t> </a:t>
            </a:r>
            <a:endParaRPr lang="en-IN" sz="1200" dirty="0" smtClean="0">
              <a:latin typeface="Roboto Light" pitchFamily="2" charset="0"/>
              <a:ea typeface="Roboto Light" pitchFamily="2" charset="0"/>
              <a:cs typeface="Times New Roman" pitchFamily="18" charset="0"/>
            </a:endParaRPr>
          </a:p>
          <a:p>
            <a:pPr marL="285750" indent="-285750" algn="l">
              <a:lnSpc>
                <a:spcPct val="125000"/>
              </a:lnSpc>
              <a:buFont typeface="Wingdings" pitchFamily="2" charset="2"/>
              <a:buChar char="ü"/>
            </a:pPr>
            <a:r>
              <a:rPr lang="en-IN" sz="1400" dirty="0" smtClean="0">
                <a:latin typeface="Times New Roman" pitchFamily="18" charset="0"/>
                <a:ea typeface="Roboto Light" pitchFamily="2" charset="0"/>
                <a:cs typeface="Times New Roman" pitchFamily="18" charset="0"/>
              </a:rPr>
              <a:t>serial </a:t>
            </a:r>
            <a:r>
              <a:rPr lang="en-IN" sz="1400" dirty="0">
                <a:latin typeface="Times New Roman" pitchFamily="18" charset="0"/>
                <a:ea typeface="Roboto Light" pitchFamily="2" charset="0"/>
                <a:cs typeface="Times New Roman" pitchFamily="18" charset="0"/>
              </a:rPr>
              <a:t>communication is the process of sending data one bit at a time, sequentially, over a communication channel or computer bus. </a:t>
            </a:r>
            <a:endParaRPr lang="en-US" sz="1400" dirty="0">
              <a:solidFill>
                <a:schemeClr val="bg1"/>
              </a:solidFill>
              <a:latin typeface="Times New Roman" pitchFamily="18" charset="0"/>
              <a:ea typeface="Roboto Light" pitchFamily="2" charset="0"/>
              <a:cs typeface="Times New Roman" pitchFamily="18" charset="0"/>
              <a:sym typeface="Open Sans Cond Light" charset="0"/>
            </a:endParaRPr>
          </a:p>
          <a:p>
            <a:pPr marL="285750" indent="-285750" algn="l">
              <a:lnSpc>
                <a:spcPct val="150000"/>
              </a:lnSpc>
              <a:buFont typeface="Wingdings" pitchFamily="2" charset="2"/>
              <a:buChar char="§"/>
            </a:pPr>
            <a:endParaRPr lang="en-IN" sz="1400" dirty="0" smtClean="0">
              <a:latin typeface="Times New Roman" pitchFamily="18" charset="0"/>
              <a:ea typeface="Roboto Light" pitchFamily="2" charset="0"/>
              <a:cs typeface="Times New Roman" pitchFamily="18" charset="0"/>
            </a:endParaRPr>
          </a:p>
          <a:p>
            <a:pPr marL="285750" indent="-285750" algn="l">
              <a:lnSpc>
                <a:spcPct val="150000"/>
              </a:lnSpc>
              <a:buFont typeface="Wingdings" pitchFamily="2" charset="2"/>
              <a:buChar char="ü"/>
            </a:pPr>
            <a:endParaRPr lang="en-IN" sz="1400" dirty="0" smtClean="0">
              <a:latin typeface="Times New Roman" pitchFamily="18" charset="0"/>
              <a:ea typeface="Roboto Light" pitchFamily="2" charset="0"/>
              <a:cs typeface="Times New Roman" pitchFamily="18" charset="0"/>
            </a:endParaRPr>
          </a:p>
          <a:p>
            <a:pPr marL="285750" indent="-285750" algn="l">
              <a:lnSpc>
                <a:spcPct val="150000"/>
              </a:lnSpc>
              <a:buFont typeface="Wingdings" pitchFamily="2" charset="2"/>
              <a:buChar char="ü"/>
            </a:pPr>
            <a:r>
              <a:rPr lang="en-IN" sz="1400" dirty="0" smtClean="0">
                <a:latin typeface="Times New Roman" pitchFamily="18" charset="0"/>
                <a:ea typeface="Roboto Light" pitchFamily="2" charset="0"/>
                <a:cs typeface="Times New Roman" pitchFamily="18" charset="0"/>
              </a:rPr>
              <a:t>Serial </a:t>
            </a:r>
            <a:r>
              <a:rPr lang="en-IN" sz="1400" dirty="0">
                <a:latin typeface="Times New Roman" pitchFamily="18" charset="0"/>
                <a:ea typeface="Roboto Light" pitchFamily="2" charset="0"/>
                <a:cs typeface="Times New Roman" pitchFamily="18" charset="0"/>
              </a:rPr>
              <a:t>communication is used for all long-haul communication.</a:t>
            </a: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04909" y="2372883"/>
            <a:ext cx="3657600" cy="2299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4876321" y="1561086"/>
            <a:ext cx="3714776" cy="338554"/>
          </a:xfrm>
          <a:prstGeom prst="rect">
            <a:avLst/>
          </a:prstGeom>
          <a:noFill/>
        </p:spPr>
        <p:txBody>
          <a:bodyPr wrap="square" rtlCol="0">
            <a:spAutoFit/>
          </a:bodyPr>
          <a:lstStyle/>
          <a:p>
            <a:r>
              <a:rPr lang="en-IN" sz="1600" b="1" dirty="0" smtClean="0">
                <a:solidFill>
                  <a:schemeClr val="bg1"/>
                </a:solidFill>
                <a:latin typeface="Times New Roman" pitchFamily="18" charset="0"/>
                <a:ea typeface="Roboto Black" pitchFamily="2" charset="0"/>
                <a:cs typeface="Times New Roman" pitchFamily="18" charset="0"/>
              </a:rPr>
              <a:t>Serial transfer</a:t>
            </a:r>
            <a:endParaRPr lang="en-IN" sz="1600" b="1" dirty="0">
              <a:solidFill>
                <a:schemeClr val="bg1"/>
              </a:solidFill>
              <a:latin typeface="Times New Roman" pitchFamily="18" charset="0"/>
              <a:ea typeface="Roboto Black" pitchFamily="2" charset="0"/>
              <a:cs typeface="Times New Roman" pitchFamily="18" charset="0"/>
            </a:endParaRPr>
          </a:p>
        </p:txBody>
      </p:sp>
      <p:sp>
        <p:nvSpPr>
          <p:cNvPr id="2" name="TextBox 1"/>
          <p:cNvSpPr txBox="1"/>
          <p:nvPr/>
        </p:nvSpPr>
        <p:spPr>
          <a:xfrm>
            <a:off x="3581028" y="978356"/>
            <a:ext cx="2210544" cy="615553"/>
          </a:xfrm>
          <a:prstGeom prst="rect">
            <a:avLst/>
          </a:prstGeom>
          <a:noFill/>
        </p:spPr>
        <p:txBody>
          <a:bodyPr wrap="square" rtlCol="0">
            <a:spAutoFit/>
          </a:bodyPr>
          <a:lstStyle/>
          <a:p>
            <a:r>
              <a:rPr lang="en-IN" sz="1600" b="1" dirty="0">
                <a:solidFill>
                  <a:schemeClr val="tx2"/>
                </a:solidFill>
                <a:latin typeface="Times New Roman" pitchFamily="18" charset="0"/>
                <a:ea typeface="Roboto Black" pitchFamily="2" charset="0"/>
                <a:cs typeface="Times New Roman" pitchFamily="18" charset="0"/>
              </a:rPr>
              <a:t>Serial communication</a:t>
            </a:r>
          </a:p>
          <a:p>
            <a:endParaRPr lang="en-US" dirty="0"/>
          </a:p>
        </p:txBody>
      </p:sp>
    </p:spTree>
    <p:extLst>
      <p:ext uri="{BB962C8B-B14F-4D97-AF65-F5344CB8AC3E}">
        <p14:creationId xmlns="" xmlns:p14="http://schemas.microsoft.com/office/powerpoint/2010/main" val="4076787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479141" y="1874456"/>
            <a:ext cx="4071934" cy="2354491"/>
          </a:xfrm>
          <a:prstGeom prst="rect">
            <a:avLst/>
          </a:prstGeom>
        </p:spPr>
        <p:txBody>
          <a:bodyPr wrap="square">
            <a:spAutoFit/>
          </a:bodyPr>
          <a:lstStyle/>
          <a:p>
            <a:pPr algn="l"/>
            <a:endParaRPr lang="en-IN" sz="1600" b="1" dirty="0">
              <a:latin typeface="Roboto Bk" pitchFamily="2" charset="0"/>
              <a:ea typeface="Roboto Bk" pitchFamily="2" charset="0"/>
              <a:cs typeface="Times New Roman" pitchFamily="18" charset="0"/>
            </a:endParaRPr>
          </a:p>
          <a:p>
            <a:pPr marL="285750" indent="-285750" algn="l">
              <a:buFont typeface="Wingdings" pitchFamily="2" charset="2"/>
              <a:buChar char="ü"/>
            </a:pPr>
            <a:endParaRPr lang="en-IN" sz="1400" dirty="0" smtClean="0">
              <a:latin typeface="Roboto Light" pitchFamily="2" charset="0"/>
              <a:ea typeface="Roboto Light" pitchFamily="2" charset="0"/>
              <a:cs typeface="Times New Roman" pitchFamily="18" charset="0"/>
            </a:endParaRPr>
          </a:p>
          <a:p>
            <a:pPr marL="285750" indent="-285750" algn="l">
              <a:buFont typeface="Wingdings" pitchFamily="2" charset="2"/>
              <a:buChar char="ü"/>
            </a:pPr>
            <a:endParaRPr lang="en-IN" sz="1200" dirty="0">
              <a:latin typeface="Roboto Light" pitchFamily="2" charset="0"/>
              <a:ea typeface="Roboto Light" pitchFamily="2" charset="0"/>
              <a:cs typeface="Times New Roman" pitchFamily="18" charset="0"/>
            </a:endParaRPr>
          </a:p>
          <a:p>
            <a:pPr marL="285750" indent="-285750" algn="l">
              <a:buFont typeface="Wingdings" pitchFamily="2" charset="2"/>
              <a:buChar char="ü"/>
            </a:pPr>
            <a:r>
              <a:rPr lang="en-IN" sz="1400" dirty="0" smtClean="0">
                <a:latin typeface="Times New Roman" pitchFamily="18" charset="0"/>
                <a:ea typeface="Roboto Light" pitchFamily="2" charset="0"/>
                <a:cs typeface="Times New Roman" pitchFamily="18" charset="0"/>
              </a:rPr>
              <a:t>Most </a:t>
            </a:r>
            <a:r>
              <a:rPr lang="en-IN" sz="1400" dirty="0">
                <a:latin typeface="Times New Roman" pitchFamily="18" charset="0"/>
                <a:ea typeface="Roboto Light" pitchFamily="2" charset="0"/>
                <a:cs typeface="Times New Roman" pitchFamily="18" charset="0"/>
              </a:rPr>
              <a:t>programs use these miniature electronic "stopwatches" in their operation. These are commonly 8- or 16-bit SFRs the contents of which is automatically incremented by each coming pulse. Once the register is completely loaded, an interrupt is generated!</a:t>
            </a: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74387" y="2085611"/>
            <a:ext cx="3571899" cy="29918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5014823" y="1295452"/>
            <a:ext cx="3500462" cy="338554"/>
          </a:xfrm>
          <a:prstGeom prst="rect">
            <a:avLst/>
          </a:prstGeom>
          <a:noFill/>
        </p:spPr>
        <p:txBody>
          <a:bodyPr wrap="square" rtlCol="0">
            <a:spAutoFit/>
          </a:bodyPr>
          <a:lstStyle/>
          <a:p>
            <a:r>
              <a:rPr lang="en-IN" sz="1600" b="1" dirty="0" smtClean="0">
                <a:solidFill>
                  <a:schemeClr val="bg1"/>
                </a:solidFill>
                <a:latin typeface="Times New Roman" pitchFamily="18" charset="0"/>
                <a:ea typeface="Roboto Black" panose="02000000000000000000" pitchFamily="2" charset="0"/>
                <a:cs typeface="Times New Roman" pitchFamily="18" charset="0"/>
              </a:rPr>
              <a:t>AVR TIMER</a:t>
            </a:r>
            <a:endParaRPr lang="en-IN" sz="1600" b="1" dirty="0">
              <a:solidFill>
                <a:schemeClr val="bg1"/>
              </a:solidFill>
              <a:latin typeface="Times New Roman" pitchFamily="18" charset="0"/>
              <a:ea typeface="Roboto Black" panose="02000000000000000000" pitchFamily="2" charset="0"/>
              <a:cs typeface="Times New Roman" pitchFamily="18" charset="0"/>
            </a:endParaRPr>
          </a:p>
        </p:txBody>
      </p:sp>
      <p:sp>
        <p:nvSpPr>
          <p:cNvPr id="5" name="TextBox 4"/>
          <p:cNvSpPr txBox="1"/>
          <p:nvPr/>
        </p:nvSpPr>
        <p:spPr>
          <a:xfrm>
            <a:off x="3657600" y="932723"/>
            <a:ext cx="1968170" cy="615553"/>
          </a:xfrm>
          <a:prstGeom prst="rect">
            <a:avLst/>
          </a:prstGeom>
          <a:noFill/>
        </p:spPr>
        <p:txBody>
          <a:bodyPr wrap="square" rtlCol="0">
            <a:spAutoFit/>
          </a:bodyPr>
          <a:lstStyle/>
          <a:p>
            <a:r>
              <a:rPr lang="en-IN" sz="1600" b="1" dirty="0">
                <a:solidFill>
                  <a:schemeClr val="tx2"/>
                </a:solidFill>
                <a:latin typeface="Times New Roman" pitchFamily="18" charset="0"/>
                <a:ea typeface="Roboto Black" pitchFamily="2" charset="0"/>
                <a:cs typeface="Times New Roman" pitchFamily="18" charset="0"/>
              </a:rPr>
              <a:t>Timers/Counters</a:t>
            </a:r>
          </a:p>
          <a:p>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472974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587310" y="1645206"/>
            <a:ext cx="3929058" cy="2862322"/>
          </a:xfrm>
          <a:prstGeom prst="rect">
            <a:avLst/>
          </a:prstGeom>
        </p:spPr>
        <p:txBody>
          <a:bodyPr wrap="square">
            <a:spAutoFit/>
          </a:bodyPr>
          <a:lstStyle/>
          <a:p>
            <a:pPr algn="l"/>
            <a:endParaRPr lang="en-IN" sz="1600" dirty="0">
              <a:latin typeface="Roboto Bk" pitchFamily="2" charset="0"/>
              <a:ea typeface="Roboto Bk" pitchFamily="2" charset="0"/>
              <a:cs typeface="Times New Roman" pitchFamily="18" charset="0"/>
            </a:endParaRPr>
          </a:p>
          <a:p>
            <a:pPr marL="285750" indent="-285750" algn="l">
              <a:buFont typeface="Wingdings" pitchFamily="2" charset="2"/>
              <a:buChar char="ü"/>
            </a:pPr>
            <a:endParaRPr lang="en-IN" sz="1400" dirty="0" smtClean="0">
              <a:latin typeface="Roboto Light" pitchFamily="2" charset="0"/>
              <a:ea typeface="Roboto Light" pitchFamily="2" charset="0"/>
              <a:cs typeface="Times New Roman" pitchFamily="18" charset="0"/>
            </a:endParaRPr>
          </a:p>
          <a:p>
            <a:pPr marL="285750" indent="-285750" algn="l">
              <a:buFont typeface="Wingdings" pitchFamily="2" charset="2"/>
              <a:buChar char="ü"/>
            </a:pPr>
            <a:endParaRPr lang="en-IN" sz="1200" dirty="0">
              <a:latin typeface="Roboto Light" pitchFamily="2" charset="0"/>
              <a:ea typeface="Roboto Light" pitchFamily="2" charset="0"/>
              <a:cs typeface="Times New Roman" pitchFamily="18" charset="0"/>
            </a:endParaRPr>
          </a:p>
          <a:p>
            <a:pPr marL="285750" indent="-285750" algn="l">
              <a:buFont typeface="Wingdings" pitchFamily="2" charset="2"/>
              <a:buChar char="ü"/>
            </a:pPr>
            <a:endParaRPr lang="en-IN" sz="1200" dirty="0" smtClean="0">
              <a:latin typeface="Roboto Light" pitchFamily="2" charset="0"/>
              <a:ea typeface="Roboto Light" pitchFamily="2" charset="0"/>
              <a:cs typeface="Times New Roman" pitchFamily="18" charset="0"/>
            </a:endParaRPr>
          </a:p>
          <a:p>
            <a:pPr marL="285750" indent="-285750" algn="l">
              <a:buFont typeface="Wingdings" pitchFamily="2" charset="2"/>
              <a:buChar char="ü"/>
            </a:pPr>
            <a:r>
              <a:rPr lang="en-IN" sz="1400" dirty="0" smtClean="0">
                <a:latin typeface="Times New Roman" pitchFamily="18" charset="0"/>
                <a:ea typeface="Roboto Light" pitchFamily="2" charset="0"/>
                <a:cs typeface="Times New Roman" pitchFamily="18" charset="0"/>
              </a:rPr>
              <a:t>A</a:t>
            </a:r>
            <a:r>
              <a:rPr lang="en-IN" sz="1400" dirty="0">
                <a:latin typeface="Times New Roman" pitchFamily="18" charset="0"/>
                <a:ea typeface="Roboto Light" pitchFamily="2" charset="0"/>
                <a:cs typeface="Times New Roman" pitchFamily="18" charset="0"/>
              </a:rPr>
              <a:t> watchdog timer is a piece of hardware that can be used to automatically detect software anomalies and reset the processor if any occur. Generally speaking, a watchdog timer is based on a counter that counts down from some initial value to zero.</a:t>
            </a:r>
          </a:p>
          <a:p>
            <a:pPr marL="285750" indent="-285750" algn="l">
              <a:lnSpc>
                <a:spcPct val="150000"/>
              </a:lnSpc>
              <a:buFont typeface="Wingdings" pitchFamily="2" charset="2"/>
              <a:buChar char="§"/>
            </a:pPr>
            <a:endParaRPr lang="en-IN" sz="1400" b="1" dirty="0" smtClean="0">
              <a:latin typeface="Roboto Light" panose="02000000000000000000" pitchFamily="2" charset="0"/>
              <a:ea typeface="Roboto Light" panose="02000000000000000000"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130123" y="1717917"/>
            <a:ext cx="3357586" cy="3287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4324178" y="5227364"/>
            <a:ext cx="4643470" cy="738664"/>
          </a:xfrm>
          <a:prstGeom prst="rect">
            <a:avLst/>
          </a:prstGeom>
          <a:noFill/>
        </p:spPr>
        <p:txBody>
          <a:bodyPr wrap="square" rtlCol="0">
            <a:spAutoFit/>
          </a:bodyPr>
          <a:lstStyle/>
          <a:p>
            <a:pPr>
              <a:lnSpc>
                <a:spcPct val="150000"/>
              </a:lnSpc>
            </a:pPr>
            <a:r>
              <a:rPr lang="en-IN" sz="1400" dirty="0" smtClean="0">
                <a:solidFill>
                  <a:schemeClr val="bg1"/>
                </a:solidFill>
                <a:latin typeface="Times New Roman" pitchFamily="18" charset="0"/>
                <a:ea typeface="Roboto Light" pitchFamily="2" charset="0"/>
                <a:cs typeface="Times New Roman" pitchFamily="18" charset="0"/>
              </a:rPr>
              <a:t>Watchdog timers are essential in remote, automated systems such as this Mars Exploration Rover</a:t>
            </a:r>
            <a:endParaRPr lang="en-IN" sz="1400" dirty="0">
              <a:solidFill>
                <a:schemeClr val="bg1"/>
              </a:solidFill>
              <a:latin typeface="Times New Roman" pitchFamily="18" charset="0"/>
              <a:ea typeface="Roboto Light" pitchFamily="2" charset="0"/>
              <a:cs typeface="Times New Roman" pitchFamily="18" charset="0"/>
            </a:endParaRPr>
          </a:p>
        </p:txBody>
      </p:sp>
      <p:sp>
        <p:nvSpPr>
          <p:cNvPr id="5" name="TextBox 4"/>
          <p:cNvSpPr txBox="1"/>
          <p:nvPr/>
        </p:nvSpPr>
        <p:spPr>
          <a:xfrm>
            <a:off x="3203848" y="925500"/>
            <a:ext cx="2448272" cy="615553"/>
          </a:xfrm>
          <a:prstGeom prst="rect">
            <a:avLst/>
          </a:prstGeom>
          <a:noFill/>
        </p:spPr>
        <p:txBody>
          <a:bodyPr wrap="square" rtlCol="0">
            <a:spAutoFit/>
          </a:bodyPr>
          <a:lstStyle/>
          <a:p>
            <a:r>
              <a:rPr lang="en-IN" sz="1600" b="1" dirty="0">
                <a:solidFill>
                  <a:schemeClr val="tx2"/>
                </a:solidFill>
                <a:latin typeface="Times New Roman" pitchFamily="18" charset="0"/>
                <a:ea typeface="Roboto Black" pitchFamily="2" charset="0"/>
                <a:cs typeface="Times New Roman" pitchFamily="18" charset="0"/>
              </a:rPr>
              <a:t>Watchdog timer</a:t>
            </a:r>
            <a:r>
              <a:rPr lang="en-IN" sz="1600" b="1" dirty="0">
                <a:solidFill>
                  <a:schemeClr val="bg1"/>
                </a:solidFill>
                <a:latin typeface="Times New Roman" pitchFamily="18" charset="0"/>
                <a:ea typeface="Roboto Black" pitchFamily="2" charset="0"/>
                <a:cs typeface="Times New Roman" pitchFamily="18" charset="0"/>
              </a:rPr>
              <a:t> </a:t>
            </a:r>
          </a:p>
          <a:p>
            <a:endParaRPr lang="en-US" dirty="0"/>
          </a:p>
        </p:txBody>
      </p:sp>
    </p:spTree>
    <p:extLst>
      <p:ext uri="{BB962C8B-B14F-4D97-AF65-F5344CB8AC3E}">
        <p14:creationId xmlns="" xmlns:p14="http://schemas.microsoft.com/office/powerpoint/2010/main" val="1613842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0546" y="1173626"/>
            <a:ext cx="3657600" cy="2150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744294" y="1173625"/>
            <a:ext cx="3657600" cy="2150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018083" y="3621021"/>
            <a:ext cx="4800600" cy="1569660"/>
          </a:xfrm>
          <a:prstGeom prst="rect">
            <a:avLst/>
          </a:prstGeom>
          <a:noFill/>
        </p:spPr>
        <p:txBody>
          <a:bodyPr wrap="square" rtlCol="0">
            <a:spAutoFit/>
          </a:bodyPr>
          <a:lstStyle/>
          <a:p>
            <a:pPr marL="285750" indent="-285750" algn="l">
              <a:buFont typeface="Wingdings" panose="05000000000000000000" pitchFamily="2" charset="2"/>
              <a:buChar char="ü"/>
            </a:pPr>
            <a:r>
              <a:rPr lang="en-US" sz="1400" dirty="0">
                <a:latin typeface="Times New Roman" pitchFamily="18" charset="0"/>
                <a:ea typeface="Roboto Light" panose="02000000000000000000" pitchFamily="2" charset="0"/>
                <a:cs typeface="Times New Roman" pitchFamily="18" charset="0"/>
              </a:rPr>
              <a:t>The</a:t>
            </a:r>
            <a:r>
              <a:rPr lang="en-US" sz="1400" dirty="0">
                <a:solidFill>
                  <a:schemeClr val="bg1"/>
                </a:solidFill>
                <a:latin typeface="Times New Roman" pitchFamily="18" charset="0"/>
                <a:ea typeface="Roboto Light" panose="02000000000000000000" pitchFamily="2" charset="0"/>
                <a:cs typeface="Times New Roman" pitchFamily="18" charset="0"/>
              </a:rPr>
              <a:t> </a:t>
            </a:r>
            <a:r>
              <a:rPr lang="en-US" sz="1400" b="1" dirty="0">
                <a:solidFill>
                  <a:schemeClr val="tx1"/>
                </a:solidFill>
                <a:latin typeface="Times New Roman" pitchFamily="18" charset="0"/>
                <a:ea typeface="Roboto Light" panose="02000000000000000000" pitchFamily="2" charset="0"/>
                <a:cs typeface="Times New Roman" pitchFamily="18" charset="0"/>
              </a:rPr>
              <a:t>AVR</a:t>
            </a:r>
            <a:r>
              <a:rPr lang="en-US" sz="1400" dirty="0">
                <a:solidFill>
                  <a:schemeClr val="bg1"/>
                </a:solidFill>
                <a:latin typeface="Times New Roman" pitchFamily="18" charset="0"/>
                <a:ea typeface="Roboto Light" panose="02000000000000000000" pitchFamily="2" charset="0"/>
                <a:cs typeface="Times New Roman" pitchFamily="18" charset="0"/>
              </a:rPr>
              <a:t> </a:t>
            </a:r>
            <a:r>
              <a:rPr lang="en-US" sz="1400" dirty="0">
                <a:latin typeface="Times New Roman" pitchFamily="18" charset="0"/>
                <a:ea typeface="Roboto Light" panose="02000000000000000000" pitchFamily="2" charset="0"/>
                <a:cs typeface="Times New Roman" pitchFamily="18" charset="0"/>
              </a:rPr>
              <a:t>is a modified Harvard architecture 8-bit RISC single-chip microcontroller, which was developed by Atmel in 1996. The AVR was one of the first microcontroller families to use on-chip flash memory for program storage, as opposed to one-time programmable ROM, EPROM, or EEPROM used by other microcontrollers at the time.</a:t>
            </a:r>
          </a:p>
          <a:p>
            <a:endParaRPr lang="en-US" sz="1200" dirty="0">
              <a:latin typeface="Roboto Light" panose="02000000000000000000" pitchFamily="2" charset="0"/>
              <a:ea typeface="Roboto Light" panose="02000000000000000000" pitchFamily="2" charset="0"/>
            </a:endParaRPr>
          </a:p>
        </p:txBody>
      </p:sp>
    </p:spTree>
    <p:extLst>
      <p:ext uri="{BB962C8B-B14F-4D97-AF65-F5344CB8AC3E}">
        <p14:creationId xmlns="" xmlns:p14="http://schemas.microsoft.com/office/powerpoint/2010/main" val="371971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grpSp>
        <p:nvGrpSpPr>
          <p:cNvPr id="26" name="Group 25"/>
          <p:cNvGrpSpPr/>
          <p:nvPr/>
        </p:nvGrpSpPr>
        <p:grpSpPr>
          <a:xfrm>
            <a:off x="5403309" y="2081740"/>
            <a:ext cx="1673077" cy="2446259"/>
            <a:chOff x="3946451" y="1586754"/>
            <a:chExt cx="1673077" cy="1834694"/>
          </a:xfrm>
          <a:solidFill>
            <a:schemeClr val="tx1"/>
          </a:solidFill>
        </p:grpSpPr>
        <p:sp>
          <p:nvSpPr>
            <p:cNvPr id="27" name="Oval 26"/>
            <p:cNvSpPr/>
            <p:nvPr/>
          </p:nvSpPr>
          <p:spPr bwMode="auto">
            <a:xfrm>
              <a:off x="4089585" y="1815054"/>
              <a:ext cx="1430856" cy="1430856"/>
            </a:xfrm>
            <a:prstGeom prst="ellipse">
              <a:avLst/>
            </a:prstGeom>
            <a:solidFill>
              <a:schemeClr val="accent3"/>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Freeform 18"/>
            <p:cNvSpPr>
              <a:spLocks noEditPoints="1"/>
            </p:cNvSpPr>
            <p:nvPr/>
          </p:nvSpPr>
          <p:spPr bwMode="auto">
            <a:xfrm>
              <a:off x="4255935" y="2133691"/>
              <a:ext cx="1120109" cy="928596"/>
            </a:xfrm>
            <a:custGeom>
              <a:avLst/>
              <a:gdLst>
                <a:gd name="T0" fmla="*/ 1090 w 2222"/>
                <a:gd name="T1" fmla="*/ 1677 h 2222"/>
                <a:gd name="T2" fmla="*/ 758 w 2222"/>
                <a:gd name="T3" fmla="*/ 2127 h 2222"/>
                <a:gd name="T4" fmla="*/ 719 w 2222"/>
                <a:gd name="T5" fmla="*/ 2148 h 2222"/>
                <a:gd name="T6" fmla="*/ 688 w 2222"/>
                <a:gd name="T7" fmla="*/ 2123 h 2222"/>
                <a:gd name="T8" fmla="*/ 686 w 2222"/>
                <a:gd name="T9" fmla="*/ 2087 h 2222"/>
                <a:gd name="T10" fmla="*/ 143 w 2222"/>
                <a:gd name="T11" fmla="*/ 1306 h 2222"/>
                <a:gd name="T12" fmla="*/ 47 w 2222"/>
                <a:gd name="T13" fmla="*/ 1194 h 2222"/>
                <a:gd name="T14" fmla="*/ 0 w 2222"/>
                <a:gd name="T15" fmla="*/ 1266 h 2222"/>
                <a:gd name="T16" fmla="*/ 62 w 2222"/>
                <a:gd name="T17" fmla="*/ 1357 h 2222"/>
                <a:gd name="T18" fmla="*/ 624 w 2222"/>
                <a:gd name="T19" fmla="*/ 2124 h 2222"/>
                <a:gd name="T20" fmla="*/ 722 w 2222"/>
                <a:gd name="T21" fmla="*/ 2222 h 2222"/>
                <a:gd name="T22" fmla="*/ 794 w 2222"/>
                <a:gd name="T23" fmla="*/ 2189 h 2222"/>
                <a:gd name="T24" fmla="*/ 1104 w 2222"/>
                <a:gd name="T25" fmla="*/ 1771 h 2222"/>
                <a:gd name="T26" fmla="*/ 1776 w 2222"/>
                <a:gd name="T27" fmla="*/ 2059 h 2222"/>
                <a:gd name="T28" fmla="*/ 1860 w 2222"/>
                <a:gd name="T29" fmla="*/ 2054 h 2222"/>
                <a:gd name="T30" fmla="*/ 1912 w 2222"/>
                <a:gd name="T31" fmla="*/ 1967 h 2222"/>
                <a:gd name="T32" fmla="*/ 1717 w 2222"/>
                <a:gd name="T33" fmla="*/ 1951 h 2222"/>
                <a:gd name="T34" fmla="*/ 2180 w 2222"/>
                <a:gd name="T35" fmla="*/ 17 h 2222"/>
                <a:gd name="T36" fmla="*/ 2075 w 2222"/>
                <a:gd name="T37" fmla="*/ 14 h 2222"/>
                <a:gd name="T38" fmla="*/ 115 w 2222"/>
                <a:gd name="T39" fmla="*/ 1149 h 2222"/>
                <a:gd name="T40" fmla="*/ 107 w 2222"/>
                <a:gd name="T41" fmla="*/ 1224 h 2222"/>
                <a:gd name="T42" fmla="*/ 506 w 2222"/>
                <a:gd name="T43" fmla="*/ 1405 h 2222"/>
                <a:gd name="T44" fmla="*/ 744 w 2222"/>
                <a:gd name="T45" fmla="*/ 1498 h 2222"/>
                <a:gd name="T46" fmla="*/ 758 w 2222"/>
                <a:gd name="T47" fmla="*/ 2049 h 2222"/>
                <a:gd name="T48" fmla="*/ 1074 w 2222"/>
                <a:gd name="T49" fmla="*/ 1618 h 2222"/>
                <a:gd name="T50" fmla="*/ 1738 w 2222"/>
                <a:gd name="T51" fmla="*/ 1908 h 2222"/>
                <a:gd name="T52" fmla="*/ 1746 w 2222"/>
                <a:gd name="T53" fmla="*/ 1912 h 2222"/>
                <a:gd name="T54" fmla="*/ 1842 w 2222"/>
                <a:gd name="T55" fmla="*/ 1936 h 2222"/>
                <a:gd name="T56" fmla="*/ 1925 w 2222"/>
                <a:gd name="T57" fmla="*/ 1888 h 2222"/>
                <a:gd name="T58" fmla="*/ 2201 w 2222"/>
                <a:gd name="T59" fmla="*/ 111 h 2222"/>
                <a:gd name="T60" fmla="*/ 2222 w 2222"/>
                <a:gd name="T61" fmla="*/ 98 h 2222"/>
                <a:gd name="T62" fmla="*/ 1723 w 2222"/>
                <a:gd name="T63" fmla="*/ 1664 h 2222"/>
                <a:gd name="T64" fmla="*/ 1256 w 2222"/>
                <a:gd name="T65" fmla="*/ 1552 h 2222"/>
                <a:gd name="T66" fmla="*/ 1737 w 2222"/>
                <a:gd name="T67" fmla="*/ 602 h 2222"/>
                <a:gd name="T68" fmla="*/ 833 w 2222"/>
                <a:gd name="T69" fmla="*/ 1307 h 2222"/>
                <a:gd name="T70" fmla="*/ 486 w 2222"/>
                <a:gd name="T71" fmla="*/ 1237 h 2222"/>
                <a:gd name="T72" fmla="*/ 1882 w 2222"/>
                <a:gd name="T73" fmla="*/ 364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2" h="2222">
                  <a:moveTo>
                    <a:pt x="1717" y="1951"/>
                  </a:moveTo>
                  <a:cubicBezTo>
                    <a:pt x="1090" y="1677"/>
                    <a:pt x="1090" y="1677"/>
                    <a:pt x="1090" y="1677"/>
                  </a:cubicBezTo>
                  <a:cubicBezTo>
                    <a:pt x="797" y="2076"/>
                    <a:pt x="797" y="2076"/>
                    <a:pt x="797" y="2076"/>
                  </a:cubicBezTo>
                  <a:cubicBezTo>
                    <a:pt x="781" y="2100"/>
                    <a:pt x="769" y="2116"/>
                    <a:pt x="758" y="2127"/>
                  </a:cubicBezTo>
                  <a:cubicBezTo>
                    <a:pt x="746" y="2138"/>
                    <a:pt x="737" y="2147"/>
                    <a:pt x="720" y="2148"/>
                  </a:cubicBezTo>
                  <a:cubicBezTo>
                    <a:pt x="720" y="2148"/>
                    <a:pt x="719" y="2148"/>
                    <a:pt x="719" y="2148"/>
                  </a:cubicBezTo>
                  <a:cubicBezTo>
                    <a:pt x="711" y="2148"/>
                    <a:pt x="702" y="2144"/>
                    <a:pt x="697" y="2138"/>
                  </a:cubicBezTo>
                  <a:cubicBezTo>
                    <a:pt x="692" y="2133"/>
                    <a:pt x="690" y="2128"/>
                    <a:pt x="688" y="2123"/>
                  </a:cubicBezTo>
                  <a:cubicBezTo>
                    <a:pt x="685" y="2114"/>
                    <a:pt x="685" y="2106"/>
                    <a:pt x="685" y="2100"/>
                  </a:cubicBezTo>
                  <a:cubicBezTo>
                    <a:pt x="685" y="2094"/>
                    <a:pt x="685" y="2089"/>
                    <a:pt x="686" y="2087"/>
                  </a:cubicBezTo>
                  <a:cubicBezTo>
                    <a:pt x="696" y="1531"/>
                    <a:pt x="696" y="1531"/>
                    <a:pt x="696" y="1531"/>
                  </a:cubicBezTo>
                  <a:cubicBezTo>
                    <a:pt x="620" y="1502"/>
                    <a:pt x="288" y="1373"/>
                    <a:pt x="143" y="1306"/>
                  </a:cubicBezTo>
                  <a:cubicBezTo>
                    <a:pt x="109" y="1291"/>
                    <a:pt x="86" y="1274"/>
                    <a:pt x="70" y="1255"/>
                  </a:cubicBezTo>
                  <a:cubicBezTo>
                    <a:pt x="55" y="1236"/>
                    <a:pt x="47" y="1214"/>
                    <a:pt x="47" y="1194"/>
                  </a:cubicBezTo>
                  <a:cubicBezTo>
                    <a:pt x="48" y="1190"/>
                    <a:pt x="48" y="1187"/>
                    <a:pt x="48" y="1183"/>
                  </a:cubicBezTo>
                  <a:cubicBezTo>
                    <a:pt x="19" y="1200"/>
                    <a:pt x="0" y="1231"/>
                    <a:pt x="0" y="1266"/>
                  </a:cubicBezTo>
                  <a:cubicBezTo>
                    <a:pt x="0" y="1268"/>
                    <a:pt x="0" y="1271"/>
                    <a:pt x="0" y="1273"/>
                  </a:cubicBezTo>
                  <a:cubicBezTo>
                    <a:pt x="3" y="1311"/>
                    <a:pt x="26" y="1343"/>
                    <a:pt x="62" y="1357"/>
                  </a:cubicBezTo>
                  <a:cubicBezTo>
                    <a:pt x="624" y="1587"/>
                    <a:pt x="624" y="1587"/>
                    <a:pt x="624" y="1587"/>
                  </a:cubicBezTo>
                  <a:cubicBezTo>
                    <a:pt x="624" y="2124"/>
                    <a:pt x="624" y="2124"/>
                    <a:pt x="624" y="2124"/>
                  </a:cubicBezTo>
                  <a:cubicBezTo>
                    <a:pt x="624" y="2164"/>
                    <a:pt x="648" y="2200"/>
                    <a:pt x="686" y="2215"/>
                  </a:cubicBezTo>
                  <a:cubicBezTo>
                    <a:pt x="698" y="2220"/>
                    <a:pt x="710" y="2222"/>
                    <a:pt x="722" y="2222"/>
                  </a:cubicBezTo>
                  <a:cubicBezTo>
                    <a:pt x="722" y="2222"/>
                    <a:pt x="722" y="2222"/>
                    <a:pt x="722" y="2222"/>
                  </a:cubicBezTo>
                  <a:cubicBezTo>
                    <a:pt x="749" y="2222"/>
                    <a:pt x="775" y="2211"/>
                    <a:pt x="794" y="2189"/>
                  </a:cubicBezTo>
                  <a:cubicBezTo>
                    <a:pt x="795" y="2188"/>
                    <a:pt x="795" y="2188"/>
                    <a:pt x="795" y="2188"/>
                  </a:cubicBezTo>
                  <a:cubicBezTo>
                    <a:pt x="1104" y="1771"/>
                    <a:pt x="1104" y="1771"/>
                    <a:pt x="1104" y="1771"/>
                  </a:cubicBezTo>
                  <a:cubicBezTo>
                    <a:pt x="1776" y="2058"/>
                    <a:pt x="1776" y="2058"/>
                    <a:pt x="1776" y="2058"/>
                  </a:cubicBezTo>
                  <a:cubicBezTo>
                    <a:pt x="1776" y="2059"/>
                    <a:pt x="1776" y="2059"/>
                    <a:pt x="1776" y="2059"/>
                  </a:cubicBezTo>
                  <a:cubicBezTo>
                    <a:pt x="1787" y="2063"/>
                    <a:pt x="1799" y="2066"/>
                    <a:pt x="1812" y="2066"/>
                  </a:cubicBezTo>
                  <a:cubicBezTo>
                    <a:pt x="1830" y="2066"/>
                    <a:pt x="1846" y="2061"/>
                    <a:pt x="1860" y="2054"/>
                  </a:cubicBezTo>
                  <a:cubicBezTo>
                    <a:pt x="1885" y="2039"/>
                    <a:pt x="1904" y="2014"/>
                    <a:pt x="1909" y="1984"/>
                  </a:cubicBezTo>
                  <a:cubicBezTo>
                    <a:pt x="1912" y="1967"/>
                    <a:pt x="1912" y="1967"/>
                    <a:pt x="1912" y="1967"/>
                  </a:cubicBezTo>
                  <a:cubicBezTo>
                    <a:pt x="1889" y="1979"/>
                    <a:pt x="1865" y="1983"/>
                    <a:pt x="1842" y="1983"/>
                  </a:cubicBezTo>
                  <a:cubicBezTo>
                    <a:pt x="1781" y="1983"/>
                    <a:pt x="1727" y="1956"/>
                    <a:pt x="1717" y="1951"/>
                  </a:cubicBezTo>
                  <a:close/>
                  <a:moveTo>
                    <a:pt x="2222" y="98"/>
                  </a:moveTo>
                  <a:cubicBezTo>
                    <a:pt x="2222" y="66"/>
                    <a:pt x="2206" y="36"/>
                    <a:pt x="2180" y="17"/>
                  </a:cubicBezTo>
                  <a:cubicBezTo>
                    <a:pt x="2163" y="6"/>
                    <a:pt x="2144" y="0"/>
                    <a:pt x="2125" y="0"/>
                  </a:cubicBezTo>
                  <a:cubicBezTo>
                    <a:pt x="2108" y="0"/>
                    <a:pt x="2090" y="4"/>
                    <a:pt x="2075" y="14"/>
                  </a:cubicBezTo>
                  <a:cubicBezTo>
                    <a:pt x="123" y="1140"/>
                    <a:pt x="123" y="1140"/>
                    <a:pt x="123" y="1140"/>
                  </a:cubicBezTo>
                  <a:cubicBezTo>
                    <a:pt x="120" y="1143"/>
                    <a:pt x="117" y="1146"/>
                    <a:pt x="115" y="1149"/>
                  </a:cubicBezTo>
                  <a:cubicBezTo>
                    <a:pt x="104" y="1162"/>
                    <a:pt x="95" y="1179"/>
                    <a:pt x="95" y="1194"/>
                  </a:cubicBezTo>
                  <a:cubicBezTo>
                    <a:pt x="95" y="1203"/>
                    <a:pt x="98" y="1213"/>
                    <a:pt x="107" y="1224"/>
                  </a:cubicBezTo>
                  <a:cubicBezTo>
                    <a:pt x="117" y="1236"/>
                    <a:pt x="134" y="1249"/>
                    <a:pt x="163" y="1263"/>
                  </a:cubicBezTo>
                  <a:cubicBezTo>
                    <a:pt x="243" y="1300"/>
                    <a:pt x="385" y="1357"/>
                    <a:pt x="506" y="1405"/>
                  </a:cubicBezTo>
                  <a:cubicBezTo>
                    <a:pt x="627" y="1454"/>
                    <a:pt x="728" y="1492"/>
                    <a:pt x="729" y="1492"/>
                  </a:cubicBezTo>
                  <a:cubicBezTo>
                    <a:pt x="744" y="1498"/>
                    <a:pt x="744" y="1498"/>
                    <a:pt x="744" y="1498"/>
                  </a:cubicBezTo>
                  <a:cubicBezTo>
                    <a:pt x="733" y="2083"/>
                    <a:pt x="733" y="2083"/>
                    <a:pt x="733" y="2083"/>
                  </a:cubicBezTo>
                  <a:cubicBezTo>
                    <a:pt x="740" y="2075"/>
                    <a:pt x="748" y="2063"/>
                    <a:pt x="758" y="2049"/>
                  </a:cubicBezTo>
                  <a:cubicBezTo>
                    <a:pt x="758" y="2048"/>
                    <a:pt x="758" y="2048"/>
                    <a:pt x="758" y="2048"/>
                  </a:cubicBezTo>
                  <a:cubicBezTo>
                    <a:pt x="1074" y="1618"/>
                    <a:pt x="1074" y="1618"/>
                    <a:pt x="1074" y="1618"/>
                  </a:cubicBezTo>
                  <a:cubicBezTo>
                    <a:pt x="1737" y="1908"/>
                    <a:pt x="1737" y="1908"/>
                    <a:pt x="1737" y="1908"/>
                  </a:cubicBezTo>
                  <a:cubicBezTo>
                    <a:pt x="1738" y="1908"/>
                    <a:pt x="1738" y="1908"/>
                    <a:pt x="1738" y="1908"/>
                  </a:cubicBezTo>
                  <a:cubicBezTo>
                    <a:pt x="1738" y="1908"/>
                    <a:pt x="1738" y="1908"/>
                    <a:pt x="1740" y="1909"/>
                  </a:cubicBezTo>
                  <a:cubicBezTo>
                    <a:pt x="1741" y="1910"/>
                    <a:pt x="1743" y="1911"/>
                    <a:pt x="1746" y="1912"/>
                  </a:cubicBezTo>
                  <a:cubicBezTo>
                    <a:pt x="1752" y="1915"/>
                    <a:pt x="1760" y="1918"/>
                    <a:pt x="1770" y="1922"/>
                  </a:cubicBezTo>
                  <a:cubicBezTo>
                    <a:pt x="1790" y="1929"/>
                    <a:pt x="1817" y="1936"/>
                    <a:pt x="1842" y="1936"/>
                  </a:cubicBezTo>
                  <a:cubicBezTo>
                    <a:pt x="1864" y="1936"/>
                    <a:pt x="1884" y="1931"/>
                    <a:pt x="1900" y="1918"/>
                  </a:cubicBezTo>
                  <a:cubicBezTo>
                    <a:pt x="1909" y="1911"/>
                    <a:pt x="1918" y="1902"/>
                    <a:pt x="1925" y="1888"/>
                  </a:cubicBezTo>
                  <a:cubicBezTo>
                    <a:pt x="2221" y="114"/>
                    <a:pt x="2221" y="114"/>
                    <a:pt x="2221" y="114"/>
                  </a:cubicBezTo>
                  <a:cubicBezTo>
                    <a:pt x="2201" y="111"/>
                    <a:pt x="2201" y="111"/>
                    <a:pt x="2201" y="111"/>
                  </a:cubicBezTo>
                  <a:cubicBezTo>
                    <a:pt x="2221" y="114"/>
                    <a:pt x="2221" y="114"/>
                    <a:pt x="2221" y="114"/>
                  </a:cubicBezTo>
                  <a:cubicBezTo>
                    <a:pt x="2221" y="109"/>
                    <a:pt x="2222" y="103"/>
                    <a:pt x="2222" y="98"/>
                  </a:cubicBezTo>
                  <a:close/>
                  <a:moveTo>
                    <a:pt x="1935" y="400"/>
                  </a:moveTo>
                  <a:cubicBezTo>
                    <a:pt x="1723" y="1664"/>
                    <a:pt x="1723" y="1664"/>
                    <a:pt x="1723" y="1664"/>
                  </a:cubicBezTo>
                  <a:cubicBezTo>
                    <a:pt x="1717" y="1705"/>
                    <a:pt x="1680" y="1726"/>
                    <a:pt x="1641" y="1710"/>
                  </a:cubicBezTo>
                  <a:cubicBezTo>
                    <a:pt x="1256" y="1552"/>
                    <a:pt x="1256" y="1552"/>
                    <a:pt x="1256" y="1552"/>
                  </a:cubicBezTo>
                  <a:cubicBezTo>
                    <a:pt x="1217" y="1537"/>
                    <a:pt x="1204" y="1495"/>
                    <a:pt x="1225" y="1460"/>
                  </a:cubicBezTo>
                  <a:cubicBezTo>
                    <a:pt x="1737" y="602"/>
                    <a:pt x="1737" y="602"/>
                    <a:pt x="1737" y="602"/>
                  </a:cubicBezTo>
                  <a:cubicBezTo>
                    <a:pt x="1759" y="567"/>
                    <a:pt x="1750" y="560"/>
                    <a:pt x="1719" y="586"/>
                  </a:cubicBezTo>
                  <a:cubicBezTo>
                    <a:pt x="833" y="1307"/>
                    <a:pt x="833" y="1307"/>
                    <a:pt x="833" y="1307"/>
                  </a:cubicBezTo>
                  <a:cubicBezTo>
                    <a:pt x="801" y="1333"/>
                    <a:pt x="743" y="1342"/>
                    <a:pt x="705" y="1327"/>
                  </a:cubicBezTo>
                  <a:cubicBezTo>
                    <a:pt x="486" y="1237"/>
                    <a:pt x="486" y="1237"/>
                    <a:pt x="486" y="1237"/>
                  </a:cubicBezTo>
                  <a:cubicBezTo>
                    <a:pt x="447" y="1222"/>
                    <a:pt x="445" y="1192"/>
                    <a:pt x="481" y="1171"/>
                  </a:cubicBezTo>
                  <a:cubicBezTo>
                    <a:pt x="1882" y="364"/>
                    <a:pt x="1882" y="364"/>
                    <a:pt x="1882" y="364"/>
                  </a:cubicBezTo>
                  <a:cubicBezTo>
                    <a:pt x="1918" y="343"/>
                    <a:pt x="1941" y="359"/>
                    <a:pt x="1935" y="40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dirty="0" smtClean="0">
                <a:latin typeface="Times New Roman" pitchFamily="18" charset="0"/>
                <a:cs typeface="Times New Roman" pitchFamily="18" charset="0"/>
              </a:endParaRPr>
            </a:p>
            <a:p>
              <a:r>
                <a:rPr lang="en-US" sz="1200" dirty="0" smtClean="0">
                  <a:latin typeface="Roboto Light" panose="02000000000000000000" pitchFamily="2" charset="0"/>
                  <a:ea typeface="Roboto Light" panose="02000000000000000000" pitchFamily="2" charset="0"/>
                  <a:cs typeface="Times New Roman" pitchFamily="18" charset="0"/>
                </a:rPr>
                <a:t>EMBEDDED</a:t>
              </a:r>
            </a:p>
            <a:p>
              <a:r>
                <a:rPr lang="en-US" sz="1200" dirty="0" smtClean="0">
                  <a:latin typeface="Roboto Light" panose="02000000000000000000" pitchFamily="2" charset="0"/>
                  <a:ea typeface="Roboto Light" panose="02000000000000000000" pitchFamily="2" charset="0"/>
                  <a:cs typeface="Times New Roman" pitchFamily="18" charset="0"/>
                </a:rPr>
                <a:t>SYSTEMS</a:t>
              </a:r>
              <a:endParaRPr lang="en-US" sz="1200" dirty="0">
                <a:latin typeface="Roboto Light" panose="02000000000000000000" pitchFamily="2" charset="0"/>
                <a:ea typeface="Roboto Light" panose="02000000000000000000" pitchFamily="2" charset="0"/>
                <a:cs typeface="Times New Roman" pitchFamily="18" charset="0"/>
              </a:endParaRPr>
            </a:p>
          </p:txBody>
        </p:sp>
        <p:grpSp>
          <p:nvGrpSpPr>
            <p:cNvPr id="29" name="Group 28"/>
            <p:cNvGrpSpPr/>
            <p:nvPr/>
          </p:nvGrpSpPr>
          <p:grpSpPr>
            <a:xfrm>
              <a:off x="3946451" y="1586754"/>
              <a:ext cx="1673077" cy="1834694"/>
              <a:chOff x="2378075" y="182563"/>
              <a:chExt cx="4387851" cy="4811712"/>
            </a:xfrm>
            <a:grpFill/>
          </p:grpSpPr>
          <p:sp>
            <p:nvSpPr>
              <p:cNvPr id="30" name="Freeform 29"/>
              <p:cNvSpPr>
                <a:spLocks/>
              </p:cNvSpPr>
              <p:nvPr/>
            </p:nvSpPr>
            <p:spPr bwMode="auto">
              <a:xfrm>
                <a:off x="2378075" y="182563"/>
                <a:ext cx="2339975" cy="4616450"/>
              </a:xfrm>
              <a:custGeom>
                <a:avLst/>
                <a:gdLst>
                  <a:gd name="T0" fmla="*/ 528 w 624"/>
                  <a:gd name="T1" fmla="*/ 1145 h 1231"/>
                  <a:gd name="T2" fmla="*/ 600 w 624"/>
                  <a:gd name="T3" fmla="*/ 1064 h 1231"/>
                  <a:gd name="T4" fmla="*/ 585 w 624"/>
                  <a:gd name="T5" fmla="*/ 1064 h 1231"/>
                  <a:gd name="T6" fmla="*/ 166 w 624"/>
                  <a:gd name="T7" fmla="*/ 646 h 1231"/>
                  <a:gd name="T8" fmla="*/ 421 w 624"/>
                  <a:gd name="T9" fmla="*/ 261 h 1231"/>
                  <a:gd name="T10" fmla="*/ 421 w 624"/>
                  <a:gd name="T11" fmla="*/ 328 h 1231"/>
                  <a:gd name="T12" fmla="*/ 503 w 624"/>
                  <a:gd name="T13" fmla="*/ 235 h 1231"/>
                  <a:gd name="T14" fmla="*/ 584 w 624"/>
                  <a:gd name="T15" fmla="*/ 144 h 1231"/>
                  <a:gd name="T16" fmla="*/ 497 w 624"/>
                  <a:gd name="T17" fmla="*/ 67 h 1231"/>
                  <a:gd name="T18" fmla="*/ 421 w 624"/>
                  <a:gd name="T19" fmla="*/ 0 h 1231"/>
                  <a:gd name="T20" fmla="*/ 421 w 624"/>
                  <a:gd name="T21" fmla="*/ 84 h 1231"/>
                  <a:gd name="T22" fmla="*/ 0 w 624"/>
                  <a:gd name="T23" fmla="*/ 646 h 1231"/>
                  <a:gd name="T24" fmla="*/ 585 w 624"/>
                  <a:gd name="T25" fmla="*/ 1231 h 1231"/>
                  <a:gd name="T26" fmla="*/ 624 w 624"/>
                  <a:gd name="T27" fmla="*/ 1230 h 1231"/>
                  <a:gd name="T28" fmla="*/ 528 w 624"/>
                  <a:gd name="T29" fmla="*/ 114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4462463" y="407988"/>
                <a:ext cx="2303463" cy="4586287"/>
              </a:xfrm>
              <a:custGeom>
                <a:avLst/>
                <a:gdLst>
                  <a:gd name="T0" fmla="*/ 29 w 614"/>
                  <a:gd name="T1" fmla="*/ 0 h 1223"/>
                  <a:gd name="T2" fmla="*/ 0 w 614"/>
                  <a:gd name="T3" fmla="*/ 1 h 1223"/>
                  <a:gd name="T4" fmla="*/ 87 w 614"/>
                  <a:gd name="T5" fmla="*/ 78 h 1223"/>
                  <a:gd name="T6" fmla="*/ 8 w 614"/>
                  <a:gd name="T7" fmla="*/ 168 h 1223"/>
                  <a:gd name="T8" fmla="*/ 29 w 614"/>
                  <a:gd name="T9" fmla="*/ 167 h 1223"/>
                  <a:gd name="T10" fmla="*/ 448 w 614"/>
                  <a:gd name="T11" fmla="*/ 586 h 1223"/>
                  <a:gd name="T12" fmla="*/ 194 w 614"/>
                  <a:gd name="T13" fmla="*/ 970 h 1223"/>
                  <a:gd name="T14" fmla="*/ 194 w 614"/>
                  <a:gd name="T15" fmla="*/ 896 h 1223"/>
                  <a:gd name="T16" fmla="*/ 103 w 614"/>
                  <a:gd name="T17" fmla="*/ 998 h 1223"/>
                  <a:gd name="T18" fmla="*/ 31 w 614"/>
                  <a:gd name="T19" fmla="*/ 1079 h 1223"/>
                  <a:gd name="T20" fmla="*/ 126 w 614"/>
                  <a:gd name="T21" fmla="*/ 1163 h 1223"/>
                  <a:gd name="T22" fmla="*/ 194 w 614"/>
                  <a:gd name="T23" fmla="*/ 1223 h 1223"/>
                  <a:gd name="T24" fmla="*/ 194 w 614"/>
                  <a:gd name="T25" fmla="*/ 1147 h 1223"/>
                  <a:gd name="T26" fmla="*/ 614 w 614"/>
                  <a:gd name="T27" fmla="*/ 586 h 1223"/>
                  <a:gd name="T28" fmla="*/ 29 w 614"/>
                  <a:gd name="T2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2" name="Rectangle 7"/>
          <p:cNvSpPr>
            <a:spLocks/>
          </p:cNvSpPr>
          <p:nvPr/>
        </p:nvSpPr>
        <p:spPr bwMode="auto">
          <a:xfrm>
            <a:off x="1960678" y="5032117"/>
            <a:ext cx="1517935" cy="913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a:r>
              <a:rPr lang="en-US" sz="1200" dirty="0">
                <a:solidFill>
                  <a:sysClr val="windowText" lastClr="000000"/>
                </a:solidFill>
                <a:latin typeface="Bebas Neue" pitchFamily="34" charset="0"/>
                <a:ea typeface="ＭＳ Ｐゴシック" charset="0"/>
                <a:cs typeface="Lato Light" charset="0"/>
                <a:sym typeface="Lato Light" charset="0"/>
              </a:rPr>
              <a:t> </a:t>
            </a:r>
            <a:endParaRPr lang="en-US" sz="1200" dirty="0" smtClean="0">
              <a:solidFill>
                <a:sysClr val="windowText" lastClr="000000"/>
              </a:solidFill>
              <a:latin typeface="Bebas Neue" pitchFamily="34" charset="0"/>
              <a:ea typeface="ＭＳ Ｐゴシック" charset="0"/>
              <a:cs typeface="Lato Light" charset="0"/>
              <a:sym typeface="Lato Light" charset="0"/>
            </a:endParaRPr>
          </a:p>
        </p:txBody>
      </p:sp>
      <p:grpSp>
        <p:nvGrpSpPr>
          <p:cNvPr id="4" name="Group 3"/>
          <p:cNvGrpSpPr/>
          <p:nvPr/>
        </p:nvGrpSpPr>
        <p:grpSpPr>
          <a:xfrm>
            <a:off x="5283681" y="1092590"/>
            <a:ext cx="2875459" cy="4914201"/>
            <a:chOff x="3824065" y="745021"/>
            <a:chExt cx="2875459" cy="3685651"/>
          </a:xfrm>
        </p:grpSpPr>
        <p:pic>
          <p:nvPicPr>
            <p:cNvPr id="41" name="Picture 4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24065" y="745021"/>
              <a:ext cx="914400" cy="682953"/>
            </a:xfrm>
            <a:prstGeom prst="rect">
              <a:avLst/>
            </a:prstGeom>
            <a:ln>
              <a:noFill/>
            </a:ln>
          </p:spPr>
        </p:pic>
        <p:pic>
          <p:nvPicPr>
            <p:cNvPr id="42" name="Picture 4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24924" y="920175"/>
              <a:ext cx="914400" cy="666579"/>
            </a:xfrm>
            <a:prstGeom prst="rect">
              <a:avLst/>
            </a:prstGeom>
          </p:spPr>
        </p:pic>
        <p:pic>
          <p:nvPicPr>
            <p:cNvPr id="43" name="Picture 4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059444" y="1900167"/>
              <a:ext cx="640080" cy="829483"/>
            </a:xfrm>
            <a:prstGeom prst="rect">
              <a:avLst/>
            </a:prstGeom>
          </p:spPr>
        </p:pic>
        <p:pic>
          <p:nvPicPr>
            <p:cNvPr id="44" name="Picture 4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334911" y="3400570"/>
              <a:ext cx="914400" cy="773123"/>
            </a:xfrm>
            <a:prstGeom prst="rect">
              <a:avLst/>
            </a:prstGeom>
          </p:spPr>
        </p:pic>
        <p:pic>
          <p:nvPicPr>
            <p:cNvPr id="45" name="Picture 44"/>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826823" y="3802561"/>
              <a:ext cx="914400" cy="628111"/>
            </a:xfrm>
            <a:prstGeom prst="rect">
              <a:avLst/>
            </a:prstGeom>
          </p:spPr>
        </p:pic>
      </p:grpSp>
      <p:sp>
        <p:nvSpPr>
          <p:cNvPr id="3" name="TextBox 2"/>
          <p:cNvSpPr txBox="1"/>
          <p:nvPr/>
        </p:nvSpPr>
        <p:spPr>
          <a:xfrm>
            <a:off x="832005" y="861777"/>
            <a:ext cx="3337636" cy="6247864"/>
          </a:xfrm>
          <a:prstGeom prst="rect">
            <a:avLst/>
          </a:prstGeom>
          <a:noFill/>
        </p:spPr>
        <p:txBody>
          <a:bodyPr wrap="square" rtlCol="0">
            <a:spAutoFit/>
          </a:bodyPr>
          <a:lstStyle/>
          <a:p>
            <a:pPr marL="0" indent="0" algn="l">
              <a:lnSpc>
                <a:spcPct val="200000"/>
              </a:lnSpc>
              <a:buNone/>
            </a:pPr>
            <a:r>
              <a:rPr lang="en-US" sz="2000" b="1" dirty="0">
                <a:solidFill>
                  <a:schemeClr val="tx2"/>
                </a:solidFill>
                <a:latin typeface="Times New Roman" pitchFamily="18" charset="0"/>
                <a:ea typeface="Roboto Black" panose="02000000000000000000" pitchFamily="2" charset="0"/>
                <a:cs typeface="Times New Roman" pitchFamily="18" charset="0"/>
              </a:rPr>
              <a:t>Embedded systems are found </a:t>
            </a:r>
            <a:r>
              <a:rPr lang="en-US" sz="2000" b="1" dirty="0" smtClean="0">
                <a:solidFill>
                  <a:schemeClr val="tx2"/>
                </a:solidFill>
                <a:latin typeface="Times New Roman" pitchFamily="18" charset="0"/>
                <a:ea typeface="Roboto Black" panose="02000000000000000000" pitchFamily="2" charset="0"/>
                <a:cs typeface="Times New Roman" pitchFamily="18" charset="0"/>
              </a:rPr>
              <a:t>in:</a:t>
            </a: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C</a:t>
            </a:r>
            <a:r>
              <a:rPr lang="en-US" sz="2000" dirty="0" smtClean="0">
                <a:solidFill>
                  <a:schemeClr val="tx1"/>
                </a:solidFill>
                <a:latin typeface="Times New Roman" pitchFamily="18" charset="0"/>
                <a:ea typeface="Roboto Light" panose="02000000000000000000" pitchFamily="2" charset="0"/>
                <a:cs typeface="Times New Roman" pitchFamily="18" charset="0"/>
              </a:rPr>
              <a:t>ell </a:t>
            </a:r>
            <a:r>
              <a:rPr lang="en-US" sz="2000" dirty="0">
                <a:solidFill>
                  <a:schemeClr val="tx1"/>
                </a:solidFill>
                <a:latin typeface="Times New Roman" pitchFamily="18" charset="0"/>
                <a:ea typeface="Roboto Light" panose="02000000000000000000" pitchFamily="2" charset="0"/>
                <a:cs typeface="Times New Roman" pitchFamily="18" charset="0"/>
              </a:rPr>
              <a:t>phones </a:t>
            </a:r>
            <a:endParaRPr lang="en-US" sz="2000" dirty="0" smtClean="0">
              <a:solidFill>
                <a:schemeClr val="tx1"/>
              </a:solidFill>
              <a:latin typeface="Times New Roman" pitchFamily="18" charset="0"/>
              <a:ea typeface="Roboto Light" panose="02000000000000000000" pitchFamily="2" charset="0"/>
              <a:cs typeface="Times New Roman" pitchFamily="18" charset="0"/>
            </a:endParaRP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C</a:t>
            </a:r>
            <a:r>
              <a:rPr lang="en-US" sz="2000" dirty="0" smtClean="0">
                <a:solidFill>
                  <a:schemeClr val="tx1"/>
                </a:solidFill>
                <a:latin typeface="Times New Roman" pitchFamily="18" charset="0"/>
                <a:ea typeface="Roboto Light" panose="02000000000000000000" pitchFamily="2" charset="0"/>
                <a:cs typeface="Times New Roman" pitchFamily="18" charset="0"/>
              </a:rPr>
              <a:t>amcorders</a:t>
            </a: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C</a:t>
            </a:r>
            <a:r>
              <a:rPr lang="en-US" sz="2000" dirty="0" smtClean="0">
                <a:solidFill>
                  <a:schemeClr val="tx1"/>
                </a:solidFill>
                <a:latin typeface="Times New Roman" pitchFamily="18" charset="0"/>
                <a:ea typeface="Roboto Light" panose="02000000000000000000" pitchFamily="2" charset="0"/>
                <a:cs typeface="Times New Roman" pitchFamily="18" charset="0"/>
              </a:rPr>
              <a:t>alculators      </a:t>
            </a: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D</a:t>
            </a:r>
            <a:r>
              <a:rPr lang="en-US" sz="2000" dirty="0" smtClean="0">
                <a:solidFill>
                  <a:schemeClr val="tx1"/>
                </a:solidFill>
                <a:latin typeface="Times New Roman" pitchFamily="18" charset="0"/>
                <a:ea typeface="Roboto Light" panose="02000000000000000000" pitchFamily="2" charset="0"/>
                <a:cs typeface="Times New Roman" pitchFamily="18" charset="0"/>
              </a:rPr>
              <a:t>igital cameras</a:t>
            </a: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M</a:t>
            </a:r>
            <a:r>
              <a:rPr lang="en-US" sz="2000" dirty="0" smtClean="0">
                <a:solidFill>
                  <a:schemeClr val="tx1"/>
                </a:solidFill>
                <a:latin typeface="Times New Roman" pitchFamily="18" charset="0"/>
                <a:ea typeface="Roboto Light" panose="02000000000000000000" pitchFamily="2" charset="0"/>
                <a:cs typeface="Times New Roman" pitchFamily="18" charset="0"/>
              </a:rPr>
              <a:t>icrowave ovens</a:t>
            </a: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W</a:t>
            </a:r>
            <a:r>
              <a:rPr lang="en-US" sz="2000" dirty="0" smtClean="0">
                <a:solidFill>
                  <a:schemeClr val="tx1"/>
                </a:solidFill>
                <a:latin typeface="Times New Roman" pitchFamily="18" charset="0"/>
                <a:ea typeface="Roboto Light" panose="02000000000000000000" pitchFamily="2" charset="0"/>
                <a:cs typeface="Times New Roman" pitchFamily="18" charset="0"/>
              </a:rPr>
              <a:t>ashing </a:t>
            </a:r>
            <a:r>
              <a:rPr lang="en-US" sz="2000" dirty="0">
                <a:solidFill>
                  <a:schemeClr val="tx1"/>
                </a:solidFill>
                <a:latin typeface="Times New Roman" pitchFamily="18" charset="0"/>
                <a:ea typeface="Roboto Light" panose="02000000000000000000" pitchFamily="2" charset="0"/>
                <a:cs typeface="Times New Roman" pitchFamily="18" charset="0"/>
              </a:rPr>
              <a:t>machines </a:t>
            </a:r>
            <a:endParaRPr lang="en-US" sz="2000" dirty="0" smtClean="0">
              <a:solidFill>
                <a:schemeClr val="tx1"/>
              </a:solidFill>
              <a:latin typeface="Times New Roman" pitchFamily="18" charset="0"/>
              <a:ea typeface="Roboto Light" panose="02000000000000000000" pitchFamily="2" charset="0"/>
              <a:cs typeface="Times New Roman" pitchFamily="18" charset="0"/>
            </a:endParaRP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P</a:t>
            </a:r>
            <a:r>
              <a:rPr lang="en-US" sz="2000" dirty="0" smtClean="0">
                <a:solidFill>
                  <a:schemeClr val="tx1"/>
                </a:solidFill>
                <a:latin typeface="Times New Roman" pitchFamily="18" charset="0"/>
                <a:ea typeface="Roboto Light" panose="02000000000000000000" pitchFamily="2" charset="0"/>
                <a:cs typeface="Times New Roman" pitchFamily="18" charset="0"/>
              </a:rPr>
              <a:t>rinters</a:t>
            </a:r>
            <a:endParaRPr lang="en-US" sz="2000" dirty="0">
              <a:solidFill>
                <a:schemeClr val="tx1"/>
              </a:solidFill>
              <a:latin typeface="Times New Roman" pitchFamily="18" charset="0"/>
              <a:ea typeface="Roboto Light" panose="02000000000000000000" pitchFamily="2" charset="0"/>
              <a:cs typeface="Times New Roman" pitchFamily="18" charset="0"/>
            </a:endParaRPr>
          </a:p>
          <a:p>
            <a:pPr marL="800100" lvl="3" indent="-285750" algn="l">
              <a:lnSpc>
                <a:spcPct val="200000"/>
              </a:lnSpc>
              <a:buFont typeface="Wingdings" panose="05000000000000000000" pitchFamily="2" charset="2"/>
              <a:buChar char="§"/>
            </a:pPr>
            <a:r>
              <a:rPr lang="en-US" sz="2000" dirty="0">
                <a:solidFill>
                  <a:schemeClr val="tx1"/>
                </a:solidFill>
                <a:latin typeface="Times New Roman" pitchFamily="18" charset="0"/>
                <a:ea typeface="Roboto Light" panose="02000000000000000000" pitchFamily="2" charset="0"/>
                <a:cs typeface="Times New Roman" pitchFamily="18" charset="0"/>
              </a:rPr>
              <a:t>S</a:t>
            </a:r>
            <a:r>
              <a:rPr lang="en-US" sz="2000" dirty="0" smtClean="0">
                <a:solidFill>
                  <a:schemeClr val="tx1"/>
                </a:solidFill>
                <a:latin typeface="Times New Roman" pitchFamily="18" charset="0"/>
                <a:ea typeface="Roboto Light" panose="02000000000000000000" pitchFamily="2" charset="0"/>
                <a:cs typeface="Times New Roman" pitchFamily="18" charset="0"/>
              </a:rPr>
              <a:t>canners</a:t>
            </a:r>
            <a:endParaRPr lang="en-US" sz="2000" dirty="0">
              <a:latin typeface="Times New Roman" pitchFamily="18" charset="0"/>
              <a:ea typeface="Roboto Light" panose="02000000000000000000" pitchFamily="2" charset="0"/>
              <a:cs typeface="Times New Roman" pitchFamily="18" charset="0"/>
            </a:endParaRPr>
          </a:p>
        </p:txBody>
      </p:sp>
    </p:spTree>
    <p:extLst>
      <p:ext uri="{BB962C8B-B14F-4D97-AF65-F5344CB8AC3E}">
        <p14:creationId xmlns="" xmlns:p14="http://schemas.microsoft.com/office/powerpoint/2010/main" val="80503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sp>
        <p:nvSpPr>
          <p:cNvPr id="10" name="Rectangle 9"/>
          <p:cNvSpPr/>
          <p:nvPr/>
        </p:nvSpPr>
        <p:spPr>
          <a:xfrm>
            <a:off x="323529" y="1507090"/>
            <a:ext cx="4539829" cy="2246769"/>
          </a:xfrm>
          <a:prstGeom prst="rect">
            <a:avLst/>
          </a:prstGeom>
        </p:spPr>
        <p:txBody>
          <a:bodyPr wrap="square">
            <a:spAutoFit/>
          </a:bodyPr>
          <a:lstStyle/>
          <a:p>
            <a:pPr algn="l"/>
            <a:r>
              <a:rPr lang="en-IN" sz="1400" b="1" dirty="0" smtClean="0">
                <a:solidFill>
                  <a:schemeClr val="tx2"/>
                </a:solidFill>
                <a:latin typeface="Times New Roman" pitchFamily="18" charset="0"/>
                <a:ea typeface="Roboto Black" panose="02000000000000000000" pitchFamily="2" charset="0"/>
                <a:cs typeface="Times New Roman" pitchFamily="18" charset="0"/>
              </a:rPr>
              <a:t>What is RISC?</a:t>
            </a:r>
          </a:p>
          <a:p>
            <a:pPr marL="285750" indent="-285750" algn="l">
              <a:buFont typeface="Wingdings" panose="05000000000000000000" pitchFamily="2" charset="2"/>
              <a:buChar char="Ø"/>
            </a:pPr>
            <a:endParaRPr lang="en-IN"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solidFill>
                  <a:schemeClr val="tx1"/>
                </a:solidFill>
                <a:latin typeface="Times New Roman" pitchFamily="18" charset="0"/>
                <a:ea typeface="Roboto Light" panose="02000000000000000000" pitchFamily="2" charset="0"/>
                <a:cs typeface="Times New Roman" pitchFamily="18" charset="0"/>
              </a:rPr>
              <a:t>Reduced </a:t>
            </a:r>
            <a:r>
              <a:rPr lang="en-IN" sz="1400" dirty="0">
                <a:solidFill>
                  <a:schemeClr val="tx1"/>
                </a:solidFill>
                <a:latin typeface="Times New Roman" pitchFamily="18" charset="0"/>
                <a:ea typeface="Roboto Light" panose="02000000000000000000" pitchFamily="2" charset="0"/>
                <a:cs typeface="Times New Roman" pitchFamily="18" charset="0"/>
              </a:rPr>
              <a:t>instruction set computing, or RISC is a CPU design strategy based on the insight that a simplified instruction set (as opposed to a complex set) provides higher performance when combined with a microprocessor architecture capable of executing those instructions using fewer microprocessor cycles per instruction. </a:t>
            </a:r>
          </a:p>
          <a:p>
            <a:pPr algn="l"/>
            <a:endParaRPr lang="en-US" sz="1400" b="1" dirty="0">
              <a:solidFill>
                <a:schemeClr val="tx1"/>
              </a:solidFill>
              <a:latin typeface="Roboto Lt" pitchFamily="2" charset="0"/>
              <a:ea typeface="Roboto Lt" pitchFamily="2"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76056" y="1526433"/>
            <a:ext cx="3657600" cy="4068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719523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5060379" y="1967937"/>
            <a:ext cx="2506041" cy="3341388"/>
          </a:xfrm>
          <a:prstGeom prst="ellipse">
            <a:avLst/>
          </a:prstGeom>
          <a:blipFill dpi="0" rotWithShape="1">
            <a:blip r:embed="rId2"/>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Oval 4"/>
          <p:cNvSpPr/>
          <p:nvPr/>
        </p:nvSpPr>
        <p:spPr bwMode="auto">
          <a:xfrm>
            <a:off x="4932041" y="1796819"/>
            <a:ext cx="2762717" cy="3683623"/>
          </a:xfrm>
          <a:prstGeom prst="ellipse">
            <a:avLst/>
          </a:prstGeom>
          <a:noFill/>
          <a:ln w="19050" cap="flat" cmpd="sng" algn="ctr">
            <a:solidFill>
              <a:schemeClr val="accent6"/>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oup 3"/>
          <p:cNvGrpSpPr/>
          <p:nvPr/>
        </p:nvGrpSpPr>
        <p:grpSpPr>
          <a:xfrm>
            <a:off x="7288426" y="1114233"/>
            <a:ext cx="1069339" cy="1425785"/>
            <a:chOff x="7175069" y="1056477"/>
            <a:chExt cx="1223440" cy="1223440"/>
          </a:xfrm>
        </p:grpSpPr>
        <p:sp>
          <p:nvSpPr>
            <p:cNvPr id="7" name="Oval 6"/>
            <p:cNvSpPr/>
            <p:nvPr/>
          </p:nvSpPr>
          <p:spPr bwMode="auto">
            <a:xfrm>
              <a:off x="7175069" y="1056477"/>
              <a:ext cx="1223440" cy="1223440"/>
            </a:xfrm>
            <a:prstGeom prst="ellipse">
              <a:avLst/>
            </a:prstGeom>
            <a:solidFill>
              <a:schemeClr val="bg1">
                <a:alpha val="5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Oval 7"/>
            <p:cNvSpPr/>
            <p:nvPr/>
          </p:nvSpPr>
          <p:spPr bwMode="auto">
            <a:xfrm>
              <a:off x="7310758" y="1192166"/>
              <a:ext cx="952062" cy="952062"/>
            </a:xfrm>
            <a:prstGeom prst="ellipse">
              <a:avLst/>
            </a:prstGeom>
            <a:noFill/>
            <a:ln w="19050" cap="flat" cmpd="sng" algn="ctr">
              <a:solidFill>
                <a:schemeClr val="bg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 name="Group 71"/>
          <p:cNvGrpSpPr/>
          <p:nvPr/>
        </p:nvGrpSpPr>
        <p:grpSpPr>
          <a:xfrm>
            <a:off x="4572000" y="4431850"/>
            <a:ext cx="495437" cy="711661"/>
            <a:chOff x="7020137" y="901545"/>
            <a:chExt cx="1533303" cy="1533303"/>
          </a:xfrm>
        </p:grpSpPr>
        <p:sp>
          <p:nvSpPr>
            <p:cNvPr id="10" name="Oval 9"/>
            <p:cNvSpPr/>
            <p:nvPr/>
          </p:nvSpPr>
          <p:spPr bwMode="auto">
            <a:xfrm>
              <a:off x="7230681" y="1112089"/>
              <a:ext cx="1112218" cy="1112218"/>
            </a:xfrm>
            <a:prstGeom prst="ellipse">
              <a:avLst/>
            </a:prstGeom>
            <a:solidFill>
              <a:schemeClr val="accent4"/>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 10"/>
            <p:cNvSpPr/>
            <p:nvPr/>
          </p:nvSpPr>
          <p:spPr bwMode="auto">
            <a:xfrm>
              <a:off x="7020137" y="901545"/>
              <a:ext cx="1533303" cy="1533303"/>
            </a:xfrm>
            <a:prstGeom prst="ellipse">
              <a:avLst/>
            </a:prstGeom>
            <a:noFill/>
            <a:ln w="19050" cap="flat" cmpd="sng" algn="ctr">
              <a:solidFill>
                <a:schemeClr val="accent4"/>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oup 74"/>
          <p:cNvGrpSpPr/>
          <p:nvPr/>
        </p:nvGrpSpPr>
        <p:grpSpPr>
          <a:xfrm>
            <a:off x="4819718" y="5109777"/>
            <a:ext cx="735235" cy="980313"/>
            <a:chOff x="7020137" y="901545"/>
            <a:chExt cx="1533303" cy="1533303"/>
          </a:xfrm>
        </p:grpSpPr>
        <p:sp>
          <p:nvSpPr>
            <p:cNvPr id="13" name="Oval 12"/>
            <p:cNvSpPr/>
            <p:nvPr/>
          </p:nvSpPr>
          <p:spPr bwMode="auto">
            <a:xfrm>
              <a:off x="7175069" y="1056477"/>
              <a:ext cx="1223440" cy="1223440"/>
            </a:xfrm>
            <a:prstGeom prst="ellipse">
              <a:avLst/>
            </a:prstGeom>
            <a:solidFill>
              <a:schemeClr val="accent5"/>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Oval 13"/>
            <p:cNvSpPr/>
            <p:nvPr/>
          </p:nvSpPr>
          <p:spPr bwMode="auto">
            <a:xfrm>
              <a:off x="7020137" y="901545"/>
              <a:ext cx="1533303" cy="1533303"/>
            </a:xfrm>
            <a:prstGeom prst="ellipse">
              <a:avLst/>
            </a:prstGeom>
            <a:noFill/>
            <a:ln w="19050" cap="flat" cmpd="sng" algn="ctr">
              <a:solidFill>
                <a:schemeClr val="accent5"/>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extBox 14"/>
          <p:cNvSpPr txBox="1"/>
          <p:nvPr/>
        </p:nvSpPr>
        <p:spPr>
          <a:xfrm>
            <a:off x="2843809" y="993498"/>
            <a:ext cx="3200045"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ARDUINO</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16" name="TextBox 15"/>
          <p:cNvSpPr txBox="1"/>
          <p:nvPr/>
        </p:nvSpPr>
        <p:spPr>
          <a:xfrm>
            <a:off x="223944" y="2325469"/>
            <a:ext cx="4419600" cy="2031325"/>
          </a:xfrm>
          <a:prstGeom prst="rect">
            <a:avLst/>
          </a:prstGeom>
          <a:noFill/>
        </p:spPr>
        <p:txBody>
          <a:bodyPr wrap="square" rtlCol="0">
            <a:spAutoFit/>
          </a:bodyPr>
          <a:lstStyle/>
          <a:p>
            <a:pPr algn="l">
              <a:buFont typeface="Wingdings" pitchFamily="2" charset="2"/>
              <a:buChar char="v"/>
            </a:pPr>
            <a:endParaRPr lang="en-IN" sz="1400" b="1" dirty="0" smtClean="0">
              <a:latin typeface="Times New Roman" pitchFamily="18"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Arduino is an open-source computer hardware and software company.</a:t>
            </a:r>
          </a:p>
          <a:p>
            <a:pPr algn="l"/>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solidFill>
                  <a:schemeClr val="bg1"/>
                </a:solidFill>
                <a:latin typeface="Times New Roman" pitchFamily="18" charset="0"/>
                <a:ea typeface="Roboto Light" panose="02000000000000000000" pitchFamily="2" charset="0"/>
                <a:cs typeface="Times New Roman" pitchFamily="18" charset="0"/>
              </a:rPr>
              <a:t>It's an open-source physical computing platform based on a simple microcontroller board, and a development environment for writing software for the board.</a:t>
            </a:r>
          </a:p>
          <a:p>
            <a:pPr algn="l"/>
            <a:endParaRPr lang="en-IN" sz="1400" b="1"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The open-source IDE can be downloaded for free.</a:t>
            </a:r>
            <a:endParaRPr lang="en-IN" sz="1400" dirty="0">
              <a:latin typeface="Times New Roman" pitchFamily="18" charset="0"/>
              <a:ea typeface="Roboto Light" panose="02000000000000000000" pitchFamily="2" charset="0"/>
              <a:cs typeface="Times New Roman" pitchFamily="18" charset="0"/>
            </a:endParaRPr>
          </a:p>
        </p:txBody>
      </p:sp>
    </p:spTree>
    <p:extLst>
      <p:ext uri="{BB962C8B-B14F-4D97-AF65-F5344CB8AC3E}">
        <p14:creationId xmlns="" xmlns:p14="http://schemas.microsoft.com/office/powerpoint/2010/main" val="39508021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par>
                                <p:cTn id="35" presetID="3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fltVal val="0"/>
                                          </p:val>
                                        </p:tav>
                                        <p:tav tm="100000">
                                          <p:val>
                                            <p:strVal val="#ppt_w"/>
                                          </p:val>
                                        </p:tav>
                                      </p:tavLst>
                                    </p:anim>
                                    <p:anim calcmode="lin" valueType="num">
                                      <p:cBhvr>
                                        <p:cTn id="38" dur="1000" fill="hold"/>
                                        <p:tgtEl>
                                          <p:spTgt spid="6"/>
                                        </p:tgtEl>
                                        <p:attrNameLst>
                                          <p:attrName>ppt_h</p:attrName>
                                        </p:attrNameLst>
                                      </p:cBhvr>
                                      <p:tavLst>
                                        <p:tav tm="0">
                                          <p:val>
                                            <p:fltVal val="0"/>
                                          </p:val>
                                        </p:tav>
                                        <p:tav tm="100000">
                                          <p:val>
                                            <p:strVal val="#ppt_h"/>
                                          </p:val>
                                        </p:tav>
                                      </p:tavLst>
                                    </p:anim>
                                    <p:anim calcmode="lin" valueType="num">
                                      <p:cBhvr>
                                        <p:cTn id="39" dur="1000" fill="hold"/>
                                        <p:tgtEl>
                                          <p:spTgt spid="6"/>
                                        </p:tgtEl>
                                        <p:attrNameLst>
                                          <p:attrName>style.rotation</p:attrName>
                                        </p:attrNameLst>
                                      </p:cBhvr>
                                      <p:tavLst>
                                        <p:tav tm="0">
                                          <p:val>
                                            <p:fltVal val="90"/>
                                          </p:val>
                                        </p:tav>
                                        <p:tav tm="100000">
                                          <p:val>
                                            <p:fltVal val="0"/>
                                          </p:val>
                                        </p:tav>
                                      </p:tavLst>
                                    </p:anim>
                                    <p:animEffect transition="in" filter="fade">
                                      <p:cBhvr>
                                        <p:cTn id="40" dur="1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4"/>
          <p:cNvSpPr>
            <a:spLocks/>
          </p:cNvSpPr>
          <p:nvPr/>
        </p:nvSpPr>
        <p:spPr bwMode="auto">
          <a:xfrm>
            <a:off x="2029781" y="1142983"/>
            <a:ext cx="2945747" cy="190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b="1" dirty="0" smtClean="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600" b="1" dirty="0">
              <a:solidFill>
                <a:sysClr val="windowText" lastClr="000000"/>
              </a:solidFill>
              <a:latin typeface="Roboto Bk" pitchFamily="2" charset="0"/>
              <a:ea typeface="Roboto Bk" pitchFamily="2" charset="0"/>
              <a:cs typeface="Times New Roman" pitchFamily="18" charset="0"/>
              <a:sym typeface="Lato Light" charset="0"/>
            </a:endParaRPr>
          </a:p>
          <a:p>
            <a:pPr algn="l"/>
            <a:r>
              <a:rPr lang="en-US" sz="1400" b="1" dirty="0" smtClean="0">
                <a:solidFill>
                  <a:schemeClr val="tx2"/>
                </a:solidFill>
                <a:latin typeface="Times New Roman" pitchFamily="18" charset="0"/>
                <a:ea typeface="Roboto Black" panose="02000000000000000000" pitchFamily="2" charset="0"/>
                <a:cs typeface="Times New Roman" pitchFamily="18" charset="0"/>
                <a:sym typeface="Lato Light" charset="0"/>
              </a:rPr>
              <a:t>ARDUINO UNO</a:t>
            </a:r>
          </a:p>
          <a:p>
            <a:pPr algn="l"/>
            <a:endParaRPr lang="en-US" sz="1400" dirty="0" smtClean="0">
              <a:solidFill>
                <a:sysClr val="windowText" lastClr="000000"/>
              </a:solidFill>
              <a:latin typeface="Times New Roman" pitchFamily="18" charset="0"/>
              <a:ea typeface="ＭＳ Ｐゴシック" charset="0"/>
              <a:cs typeface="Times New Roman" pitchFamily="18" charset="0"/>
              <a:sym typeface="Lato Light" charset="0"/>
            </a:endParaRPr>
          </a:p>
        </p:txBody>
      </p:sp>
      <p:sp>
        <p:nvSpPr>
          <p:cNvPr id="64" name="TextBox 63"/>
          <p:cNvSpPr txBox="1"/>
          <p:nvPr/>
        </p:nvSpPr>
        <p:spPr>
          <a:xfrm>
            <a:off x="5424808" y="1109287"/>
            <a:ext cx="4159697" cy="1046440"/>
          </a:xfrm>
          <a:prstGeom prst="rect">
            <a:avLst/>
          </a:prstGeom>
          <a:noFill/>
        </p:spPr>
        <p:txBody>
          <a:bodyPr wrap="square" rtlCol="0">
            <a:spAutoFit/>
          </a:bodyPr>
          <a:lstStyle/>
          <a:p>
            <a:pPr algn="l"/>
            <a:endParaRPr lang="en-US" sz="1600" b="1" dirty="0" smtClean="0">
              <a:latin typeface="Roboto Bk" pitchFamily="2" charset="0"/>
              <a:ea typeface="Roboto Bk" pitchFamily="2" charset="0"/>
              <a:cs typeface="Times New Roman" panose="02020603050405020304" pitchFamily="18" charset="0"/>
            </a:endParaRPr>
          </a:p>
          <a:p>
            <a:pPr algn="l"/>
            <a:endParaRPr lang="en-US" sz="1600" b="1" dirty="0">
              <a:latin typeface="Roboto Bk" pitchFamily="2" charset="0"/>
              <a:ea typeface="Roboto Bk" pitchFamily="2" charset="0"/>
              <a:cs typeface="Times New Roman" panose="02020603050405020304" pitchFamily="18" charset="0"/>
            </a:endParaRPr>
          </a:p>
          <a:p>
            <a:pPr algn="l"/>
            <a:r>
              <a:rPr lang="en-US" sz="1400" b="1" dirty="0" smtClean="0">
                <a:solidFill>
                  <a:schemeClr val="tx2"/>
                </a:solidFill>
                <a:latin typeface="Times New Roman" pitchFamily="18" charset="0"/>
                <a:ea typeface="Roboto Black" panose="02000000000000000000" pitchFamily="2" charset="0"/>
                <a:cs typeface="Times New Roman" pitchFamily="18" charset="0"/>
              </a:rPr>
              <a:t>ARDUINO LEONARDO</a:t>
            </a:r>
          </a:p>
          <a:p>
            <a:pPr algn="l"/>
            <a:endParaRPr lang="en-US" sz="1600" b="1" dirty="0"/>
          </a:p>
        </p:txBody>
      </p:sp>
      <p:pic>
        <p:nvPicPr>
          <p:cNvPr id="65" name="Picture 64" descr="ARDUINO_R3.png"/>
          <p:cNvPicPr>
            <a:picLocks noChangeAspect="1"/>
          </p:cNvPicPr>
          <p:nvPr/>
        </p:nvPicPr>
        <p:blipFill>
          <a:blip r:embed="rId3"/>
          <a:stretch>
            <a:fillRect/>
          </a:stretch>
        </p:blipFill>
        <p:spPr>
          <a:xfrm>
            <a:off x="827584" y="2348248"/>
            <a:ext cx="3657600" cy="3344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descr="355_1_H.png"/>
          <p:cNvPicPr>
            <a:picLocks noChangeAspect="1"/>
          </p:cNvPicPr>
          <p:nvPr/>
        </p:nvPicPr>
        <p:blipFill>
          <a:blip r:embed="rId4"/>
          <a:stretch>
            <a:fillRect/>
          </a:stretch>
        </p:blipFill>
        <p:spPr>
          <a:xfrm>
            <a:off x="4774089" y="2360305"/>
            <a:ext cx="3484390" cy="3344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7" name="TextBox 66"/>
          <p:cNvSpPr txBox="1"/>
          <p:nvPr/>
        </p:nvSpPr>
        <p:spPr>
          <a:xfrm>
            <a:off x="2111134" y="399338"/>
            <a:ext cx="5116981" cy="584775"/>
          </a:xfrm>
          <a:prstGeom prst="rect">
            <a:avLst/>
          </a:prstGeom>
          <a:noFill/>
        </p:spPr>
        <p:txBody>
          <a:bodyPr wrap="square" rtlCol="0">
            <a:spAutoFit/>
          </a:bodyPr>
          <a:lstStyle/>
          <a:p>
            <a:r>
              <a:rPr lang="en-US" sz="1600" b="1" dirty="0" smtClean="0">
                <a:solidFill>
                  <a:schemeClr val="bg1"/>
                </a:solidFill>
                <a:latin typeface="Roboto Black" panose="02000000000000000000" pitchFamily="2" charset="0"/>
                <a:ea typeface="Roboto Black" panose="02000000000000000000" pitchFamily="2" charset="0"/>
                <a:cs typeface="Times New Roman" pitchFamily="18" charset="0"/>
                <a:sym typeface="Bebas Neue" charset="0"/>
              </a:rPr>
              <a:t> </a:t>
            </a:r>
            <a:r>
              <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rPr>
              <a:t>DIFFERENT TYPES OF ARDUINO BOARDS</a:t>
            </a:r>
          </a:p>
          <a:p>
            <a:endParaRPr lang="en-US" sz="1600" dirty="0">
              <a:latin typeface="Roboto Black" panose="02000000000000000000" pitchFamily="2" charset="0"/>
              <a:ea typeface="Roboto Black" panose="02000000000000000000" pitchFamily="2" charset="0"/>
            </a:endParaRPr>
          </a:p>
        </p:txBody>
      </p:sp>
    </p:spTree>
    <p:extLst>
      <p:ext uri="{BB962C8B-B14F-4D97-AF65-F5344CB8AC3E}">
        <p14:creationId xmlns="" xmlns:p14="http://schemas.microsoft.com/office/powerpoint/2010/main" val="4282494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1000" fill="hold"/>
                                        <p:tgtEl>
                                          <p:spTgt spid="65"/>
                                        </p:tgtEl>
                                        <p:attrNameLst>
                                          <p:attrName>ppt_w</p:attrName>
                                        </p:attrNameLst>
                                      </p:cBhvr>
                                      <p:tavLst>
                                        <p:tav tm="0">
                                          <p:val>
                                            <p:fltVal val="0"/>
                                          </p:val>
                                        </p:tav>
                                        <p:tav tm="100000">
                                          <p:val>
                                            <p:strVal val="#ppt_w"/>
                                          </p:val>
                                        </p:tav>
                                      </p:tavLst>
                                    </p:anim>
                                    <p:anim calcmode="lin" valueType="num">
                                      <p:cBhvr>
                                        <p:cTn id="20" dur="1000" fill="hold"/>
                                        <p:tgtEl>
                                          <p:spTgt spid="65"/>
                                        </p:tgtEl>
                                        <p:attrNameLst>
                                          <p:attrName>ppt_h</p:attrName>
                                        </p:attrNameLst>
                                      </p:cBhvr>
                                      <p:tavLst>
                                        <p:tav tm="0">
                                          <p:val>
                                            <p:fltVal val="0"/>
                                          </p:val>
                                        </p:tav>
                                        <p:tav tm="100000">
                                          <p:val>
                                            <p:strVal val="#ppt_h"/>
                                          </p:val>
                                        </p:tav>
                                      </p:tavLst>
                                    </p:anim>
                                    <p:anim calcmode="lin" valueType="num">
                                      <p:cBhvr>
                                        <p:cTn id="21" dur="1000" fill="hold"/>
                                        <p:tgtEl>
                                          <p:spTgt spid="65"/>
                                        </p:tgtEl>
                                        <p:attrNameLst>
                                          <p:attrName>style.rotation</p:attrName>
                                        </p:attrNameLst>
                                      </p:cBhvr>
                                      <p:tavLst>
                                        <p:tav tm="0">
                                          <p:val>
                                            <p:fltVal val="90"/>
                                          </p:val>
                                        </p:tav>
                                        <p:tav tm="100000">
                                          <p:val>
                                            <p:fltVal val="0"/>
                                          </p:val>
                                        </p:tav>
                                      </p:tavLst>
                                    </p:anim>
                                    <p:animEffect transition="in" filter="fade">
                                      <p:cBhvr>
                                        <p:cTn id="22" dur="10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p:cTn id="33" dur="1000" fill="hold"/>
                                        <p:tgtEl>
                                          <p:spTgt spid="66"/>
                                        </p:tgtEl>
                                        <p:attrNameLst>
                                          <p:attrName>ppt_w</p:attrName>
                                        </p:attrNameLst>
                                      </p:cBhvr>
                                      <p:tavLst>
                                        <p:tav tm="0">
                                          <p:val>
                                            <p:fltVal val="0"/>
                                          </p:val>
                                        </p:tav>
                                        <p:tav tm="100000">
                                          <p:val>
                                            <p:strVal val="#ppt_w"/>
                                          </p:val>
                                        </p:tav>
                                      </p:tavLst>
                                    </p:anim>
                                    <p:anim calcmode="lin" valueType="num">
                                      <p:cBhvr>
                                        <p:cTn id="34" dur="1000" fill="hold"/>
                                        <p:tgtEl>
                                          <p:spTgt spid="66"/>
                                        </p:tgtEl>
                                        <p:attrNameLst>
                                          <p:attrName>ppt_h</p:attrName>
                                        </p:attrNameLst>
                                      </p:cBhvr>
                                      <p:tavLst>
                                        <p:tav tm="0">
                                          <p:val>
                                            <p:fltVal val="0"/>
                                          </p:val>
                                        </p:tav>
                                        <p:tav tm="100000">
                                          <p:val>
                                            <p:strVal val="#ppt_h"/>
                                          </p:val>
                                        </p:tav>
                                      </p:tavLst>
                                    </p:anim>
                                    <p:anim calcmode="lin" valueType="num">
                                      <p:cBhvr>
                                        <p:cTn id="35" dur="1000" fill="hold"/>
                                        <p:tgtEl>
                                          <p:spTgt spid="66"/>
                                        </p:tgtEl>
                                        <p:attrNameLst>
                                          <p:attrName>style.rotation</p:attrName>
                                        </p:attrNameLst>
                                      </p:cBhvr>
                                      <p:tavLst>
                                        <p:tav tm="0">
                                          <p:val>
                                            <p:fltVal val="90"/>
                                          </p:val>
                                        </p:tav>
                                        <p:tav tm="100000">
                                          <p:val>
                                            <p:fltVal val="0"/>
                                          </p:val>
                                        </p:tav>
                                      </p:tavLst>
                                    </p:anim>
                                    <p:animEffect transition="in" filter="fade">
                                      <p:cBhvr>
                                        <p:cTn id="36"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4"/>
          <p:cNvSpPr>
            <a:spLocks/>
          </p:cNvSpPr>
          <p:nvPr/>
        </p:nvSpPr>
        <p:spPr bwMode="auto">
          <a:xfrm>
            <a:off x="2075284" y="1588298"/>
            <a:ext cx="1822140" cy="1207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b="1" dirty="0" smtClean="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600" b="1" dirty="0">
              <a:solidFill>
                <a:sysClr val="windowText" lastClr="000000"/>
              </a:solidFill>
              <a:latin typeface="Roboto Bk" pitchFamily="2" charset="0"/>
              <a:ea typeface="Roboto Bk" pitchFamily="2" charset="0"/>
              <a:cs typeface="Times New Roman" pitchFamily="18" charset="0"/>
              <a:sym typeface="Lato Light" charset="0"/>
            </a:endParaRPr>
          </a:p>
          <a:p>
            <a:pPr algn="l"/>
            <a:r>
              <a:rPr lang="en-US" sz="1400" b="1" dirty="0" smtClean="0">
                <a:solidFill>
                  <a:schemeClr val="tx2"/>
                </a:solidFill>
                <a:latin typeface="Times New Roman" pitchFamily="18" charset="0"/>
                <a:ea typeface="Roboto Black" panose="02000000000000000000" pitchFamily="2" charset="0"/>
                <a:cs typeface="Times New Roman" pitchFamily="18" charset="0"/>
                <a:sym typeface="Lato Light" charset="0"/>
              </a:rPr>
              <a:t>ARDUINO MINI</a:t>
            </a:r>
          </a:p>
          <a:p>
            <a:pPr algn="l"/>
            <a:endParaRPr lang="en-US" sz="1400" dirty="0" smtClean="0">
              <a:solidFill>
                <a:sysClr val="windowText" lastClr="000000"/>
              </a:solidFill>
              <a:latin typeface="Times New Roman" pitchFamily="18" charset="0"/>
              <a:ea typeface="ＭＳ Ｐゴシック" charset="0"/>
              <a:cs typeface="Times New Roman" pitchFamily="18" charset="0"/>
              <a:sym typeface="Lato Light" charset="0"/>
            </a:endParaRPr>
          </a:p>
        </p:txBody>
      </p:sp>
      <p:sp>
        <p:nvSpPr>
          <p:cNvPr id="68" name="TextBox 67"/>
          <p:cNvSpPr txBox="1"/>
          <p:nvPr/>
        </p:nvSpPr>
        <p:spPr>
          <a:xfrm>
            <a:off x="5821487" y="1506504"/>
            <a:ext cx="2430851" cy="1046440"/>
          </a:xfrm>
          <a:prstGeom prst="rect">
            <a:avLst/>
          </a:prstGeom>
          <a:noFill/>
        </p:spPr>
        <p:txBody>
          <a:bodyPr wrap="square" rtlCol="0">
            <a:spAutoFit/>
          </a:bodyPr>
          <a:lstStyle/>
          <a:p>
            <a:pPr algn="l"/>
            <a:endParaRPr lang="en-US" sz="1600" b="1" dirty="0" smtClean="0">
              <a:latin typeface="Roboto Bk" pitchFamily="2" charset="0"/>
              <a:ea typeface="Roboto Bk" pitchFamily="2" charset="0"/>
              <a:cs typeface="Times New Roman" panose="02020603050405020304" pitchFamily="18" charset="0"/>
            </a:endParaRPr>
          </a:p>
          <a:p>
            <a:pPr algn="l"/>
            <a:endParaRPr lang="en-US" sz="1600" b="1" dirty="0">
              <a:latin typeface="Roboto Bk" pitchFamily="2" charset="0"/>
              <a:ea typeface="Roboto Bk" pitchFamily="2" charset="0"/>
              <a:cs typeface="Times New Roman" panose="02020603050405020304" pitchFamily="18" charset="0"/>
            </a:endParaRPr>
          </a:p>
          <a:p>
            <a:pPr algn="l"/>
            <a:r>
              <a:rPr lang="en-US" sz="1400" b="1" dirty="0" smtClean="0">
                <a:solidFill>
                  <a:schemeClr val="tx2"/>
                </a:solidFill>
                <a:latin typeface="Times New Roman" pitchFamily="18" charset="0"/>
                <a:ea typeface="Roboto Black" panose="02000000000000000000" pitchFamily="2" charset="0"/>
                <a:cs typeface="Times New Roman" pitchFamily="18" charset="0"/>
              </a:rPr>
              <a:t>ARDUINO NANO</a:t>
            </a:r>
          </a:p>
          <a:p>
            <a:pPr algn="l"/>
            <a:endParaRPr lang="en-US" sz="1600" b="1" dirty="0"/>
          </a:p>
        </p:txBody>
      </p:sp>
      <p:pic>
        <p:nvPicPr>
          <p:cNvPr id="69" name="Picture 68" descr="355_1_H.png"/>
          <p:cNvPicPr>
            <a:picLocks noChangeAspect="1"/>
          </p:cNvPicPr>
          <p:nvPr/>
        </p:nvPicPr>
        <p:blipFill>
          <a:blip r:embed="rId3"/>
          <a:stretch>
            <a:fillRect/>
          </a:stretch>
        </p:blipFill>
        <p:spPr>
          <a:xfrm>
            <a:off x="5040937" y="3042426"/>
            <a:ext cx="3211401" cy="20955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0" name="TextBox 69"/>
          <p:cNvSpPr txBox="1"/>
          <p:nvPr/>
        </p:nvSpPr>
        <p:spPr>
          <a:xfrm>
            <a:off x="1835697" y="1093201"/>
            <a:ext cx="5116981" cy="584775"/>
          </a:xfrm>
          <a:prstGeom prst="rect">
            <a:avLst/>
          </a:prstGeom>
          <a:noFill/>
        </p:spPr>
        <p:txBody>
          <a:bodyPr wrap="square" rtlCol="0">
            <a:spAutoFit/>
          </a:bodyPr>
          <a:lstStyle/>
          <a:p>
            <a:r>
              <a:rPr lang="en-US" sz="1600" b="1" dirty="0" smtClean="0">
                <a:solidFill>
                  <a:schemeClr val="bg1"/>
                </a:solidFill>
                <a:latin typeface="Roboto Black" panose="02000000000000000000" pitchFamily="2" charset="0"/>
                <a:ea typeface="Roboto Black" panose="02000000000000000000" pitchFamily="2" charset="0"/>
                <a:cs typeface="Times New Roman" pitchFamily="18" charset="0"/>
                <a:sym typeface="Bebas Neue" charset="0"/>
              </a:rPr>
              <a:t> </a:t>
            </a:r>
            <a:r>
              <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rPr>
              <a:t>DIFFERENT TYPES OF ARDUINO BOARDS</a:t>
            </a:r>
          </a:p>
          <a:p>
            <a:endParaRPr lang="en-US" sz="1600" dirty="0">
              <a:latin typeface="Roboto Black" panose="02000000000000000000" pitchFamily="2" charset="0"/>
              <a:ea typeface="Roboto Black" panose="02000000000000000000" pitchFamily="2" charset="0"/>
            </a:endParaRPr>
          </a:p>
        </p:txBody>
      </p:sp>
      <p:pic>
        <p:nvPicPr>
          <p:cNvPr id="71" name="Picture 7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0208" y="3080322"/>
            <a:ext cx="3657600" cy="2077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4249330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1000" fill="hold"/>
                                        <p:tgtEl>
                                          <p:spTgt spid="71"/>
                                        </p:tgtEl>
                                        <p:attrNameLst>
                                          <p:attrName>ppt_w</p:attrName>
                                        </p:attrNameLst>
                                      </p:cBhvr>
                                      <p:tavLst>
                                        <p:tav tm="0">
                                          <p:val>
                                            <p:fltVal val="0"/>
                                          </p:val>
                                        </p:tav>
                                        <p:tav tm="100000">
                                          <p:val>
                                            <p:strVal val="#ppt_w"/>
                                          </p:val>
                                        </p:tav>
                                      </p:tavLst>
                                    </p:anim>
                                    <p:anim calcmode="lin" valueType="num">
                                      <p:cBhvr>
                                        <p:cTn id="20" dur="1000" fill="hold"/>
                                        <p:tgtEl>
                                          <p:spTgt spid="71"/>
                                        </p:tgtEl>
                                        <p:attrNameLst>
                                          <p:attrName>ppt_h</p:attrName>
                                        </p:attrNameLst>
                                      </p:cBhvr>
                                      <p:tavLst>
                                        <p:tav tm="0">
                                          <p:val>
                                            <p:fltVal val="0"/>
                                          </p:val>
                                        </p:tav>
                                        <p:tav tm="100000">
                                          <p:val>
                                            <p:strVal val="#ppt_h"/>
                                          </p:val>
                                        </p:tav>
                                      </p:tavLst>
                                    </p:anim>
                                    <p:anim calcmode="lin" valueType="num">
                                      <p:cBhvr>
                                        <p:cTn id="21" dur="1000" fill="hold"/>
                                        <p:tgtEl>
                                          <p:spTgt spid="71"/>
                                        </p:tgtEl>
                                        <p:attrNameLst>
                                          <p:attrName>style.rotation</p:attrName>
                                        </p:attrNameLst>
                                      </p:cBhvr>
                                      <p:tavLst>
                                        <p:tav tm="0">
                                          <p:val>
                                            <p:fltVal val="90"/>
                                          </p:val>
                                        </p:tav>
                                        <p:tav tm="100000">
                                          <p:val>
                                            <p:fltVal val="0"/>
                                          </p:val>
                                        </p:tav>
                                      </p:tavLst>
                                    </p:anim>
                                    <p:animEffect transition="in" filter="fade">
                                      <p:cBhvr>
                                        <p:cTn id="22" dur="10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p:cTn id="33" dur="1000" fill="hold"/>
                                        <p:tgtEl>
                                          <p:spTgt spid="69"/>
                                        </p:tgtEl>
                                        <p:attrNameLst>
                                          <p:attrName>ppt_w</p:attrName>
                                        </p:attrNameLst>
                                      </p:cBhvr>
                                      <p:tavLst>
                                        <p:tav tm="0">
                                          <p:val>
                                            <p:fltVal val="0"/>
                                          </p:val>
                                        </p:tav>
                                        <p:tav tm="100000">
                                          <p:val>
                                            <p:strVal val="#ppt_w"/>
                                          </p:val>
                                        </p:tav>
                                      </p:tavLst>
                                    </p:anim>
                                    <p:anim calcmode="lin" valueType="num">
                                      <p:cBhvr>
                                        <p:cTn id="34" dur="1000" fill="hold"/>
                                        <p:tgtEl>
                                          <p:spTgt spid="69"/>
                                        </p:tgtEl>
                                        <p:attrNameLst>
                                          <p:attrName>ppt_h</p:attrName>
                                        </p:attrNameLst>
                                      </p:cBhvr>
                                      <p:tavLst>
                                        <p:tav tm="0">
                                          <p:val>
                                            <p:fltVal val="0"/>
                                          </p:val>
                                        </p:tav>
                                        <p:tav tm="100000">
                                          <p:val>
                                            <p:strVal val="#ppt_h"/>
                                          </p:val>
                                        </p:tav>
                                      </p:tavLst>
                                    </p:anim>
                                    <p:anim calcmode="lin" valueType="num">
                                      <p:cBhvr>
                                        <p:cTn id="35" dur="1000" fill="hold"/>
                                        <p:tgtEl>
                                          <p:spTgt spid="69"/>
                                        </p:tgtEl>
                                        <p:attrNameLst>
                                          <p:attrName>style.rotation</p:attrName>
                                        </p:attrNameLst>
                                      </p:cBhvr>
                                      <p:tavLst>
                                        <p:tav tm="0">
                                          <p:val>
                                            <p:fltVal val="90"/>
                                          </p:val>
                                        </p:tav>
                                        <p:tav tm="100000">
                                          <p:val>
                                            <p:fltVal val="0"/>
                                          </p:val>
                                        </p:tav>
                                      </p:tavLst>
                                    </p:anim>
                                    <p:animEffect transition="in" filter="fade">
                                      <p:cBhvr>
                                        <p:cTn id="36"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09232" y="1590418"/>
            <a:ext cx="6525536" cy="3677163"/>
          </a:xfrm>
          <a:prstGeom prst="rect">
            <a:avLst/>
          </a:prstGeom>
        </p:spPr>
      </p:pic>
      <p:sp>
        <p:nvSpPr>
          <p:cNvPr id="11" name="TextBox 10"/>
          <p:cNvSpPr txBox="1"/>
          <p:nvPr/>
        </p:nvSpPr>
        <p:spPr>
          <a:xfrm>
            <a:off x="1981200" y="457200"/>
            <a:ext cx="5853568"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ARDUINO UNO</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9702537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4814" y="1265614"/>
            <a:ext cx="234360" cy="307777"/>
          </a:xfrm>
          <a:prstGeom prst="rect">
            <a:avLst/>
          </a:prstGeom>
        </p:spPr>
        <p:txBody>
          <a:bodyPr wrap="none" anchor="ctr">
            <a:spAutoFit/>
          </a:bodyPr>
          <a:lstStyle/>
          <a:p>
            <a:r>
              <a:rPr lang="en-US" sz="1400" dirty="0" smtClean="0">
                <a:latin typeface="Roboto Lt" pitchFamily="2" charset="0"/>
                <a:ea typeface="Roboto Lt" pitchFamily="2" charset="0"/>
              </a:rPr>
              <a:t> </a:t>
            </a:r>
            <a:endParaRPr lang="en-US" sz="1400" dirty="0">
              <a:latin typeface="Roboto Lt" pitchFamily="2" charset="0"/>
              <a:ea typeface="Roboto Lt" pitchFamily="2"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pitchFamily="2" charset="0"/>
              <a:ea typeface="Roboto Lt" pitchFamily="2" charset="0"/>
            </a:endParaRPr>
          </a:p>
          <a:p>
            <a:pPr algn="l">
              <a:buFont typeface="Wingdings" pitchFamily="2" charset="2"/>
              <a:buChar char="§"/>
            </a:pPr>
            <a:endParaRPr lang="en-US" sz="1400" dirty="0" smtClean="0">
              <a:solidFill>
                <a:schemeClr val="bg1"/>
              </a:solidFill>
              <a:latin typeface="Roboto Lt" pitchFamily="2" charset="0"/>
              <a:ea typeface="Roboto Lt" pitchFamily="2"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Roboto Lt" pitchFamily="2" charset="0"/>
              <a:ea typeface="Roboto Lt" pitchFamily="2"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
        <p:nvSpPr>
          <p:cNvPr id="22"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6"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32"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39"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41"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3"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5"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3" name="Rectangle 3"/>
          <p:cNvSpPr>
            <a:spLocks/>
          </p:cNvSpPr>
          <p:nvPr/>
        </p:nvSpPr>
        <p:spPr bwMode="auto">
          <a:xfrm>
            <a:off x="205925" y="739256"/>
            <a:ext cx="4536504" cy="3077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70000"/>
              </a:lnSpc>
            </a:pPr>
            <a:r>
              <a:rPr lang="en-US" sz="5600" dirty="0" smtClean="0">
                <a:solidFill>
                  <a:schemeClr val="tx1"/>
                </a:solidFill>
                <a:latin typeface="Bebas Neue" charset="0"/>
                <a:ea typeface="ＭＳ Ｐゴシック" charset="0"/>
                <a:cs typeface="Bebas Neue" charset="0"/>
                <a:sym typeface="Bebas Neue" charset="0"/>
              </a:rPr>
              <a:t> </a:t>
            </a:r>
            <a:endParaRPr lang="en-US" sz="5600" dirty="0">
              <a:solidFill>
                <a:schemeClr val="tx1"/>
              </a:solidFill>
              <a:latin typeface="Bebas Neue" charset="0"/>
              <a:ea typeface="ＭＳ Ｐゴシック" charset="0"/>
              <a:cs typeface="Bebas Neue" charset="0"/>
              <a:sym typeface="Bebas Neue" charset="0"/>
            </a:endParaRPr>
          </a:p>
        </p:txBody>
      </p:sp>
      <p:sp>
        <p:nvSpPr>
          <p:cNvPr id="24" name="Rectangle 9"/>
          <p:cNvSpPr>
            <a:spLocks/>
          </p:cNvSpPr>
          <p:nvPr/>
        </p:nvSpPr>
        <p:spPr bwMode="auto">
          <a:xfrm>
            <a:off x="989425" y="3911408"/>
            <a:ext cx="2614613"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80000"/>
              </a:lnSpc>
            </a:pPr>
            <a:endParaRPr lang="en-US" sz="1900" dirty="0">
              <a:solidFill>
                <a:schemeClr val="tx1"/>
              </a:solidFill>
              <a:latin typeface="Bebas Neue" charset="0"/>
              <a:ea typeface="ＭＳ Ｐゴシック" charset="0"/>
              <a:cs typeface="Bebas Neue" charset="0"/>
              <a:sym typeface="Bebas Neue" charset="0"/>
            </a:endParaRPr>
          </a:p>
        </p:txBody>
      </p:sp>
      <p:sp>
        <p:nvSpPr>
          <p:cNvPr id="47" name="Rectangle 10"/>
          <p:cNvSpPr>
            <a:spLocks/>
          </p:cNvSpPr>
          <p:nvPr/>
        </p:nvSpPr>
        <p:spPr bwMode="auto">
          <a:xfrm>
            <a:off x="945292" y="4431849"/>
            <a:ext cx="3161884" cy="486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Light" pitchFamily="34" charset="0"/>
              <a:ea typeface="ＭＳ Ｐゴシック" charset="0"/>
              <a:cs typeface="Lato Light" charset="0"/>
              <a:sym typeface="Lato Light" charset="0"/>
            </a:endParaRPr>
          </a:p>
        </p:txBody>
      </p:sp>
      <p:sp>
        <p:nvSpPr>
          <p:cNvPr id="51" name="Rectangle 13"/>
          <p:cNvSpPr>
            <a:spLocks/>
          </p:cNvSpPr>
          <p:nvPr/>
        </p:nvSpPr>
        <p:spPr bwMode="auto">
          <a:xfrm>
            <a:off x="1714480" y="190478"/>
            <a:ext cx="7072362" cy="476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2000" b="1" dirty="0">
              <a:solidFill>
                <a:schemeClr val="bg1"/>
              </a:solidFill>
              <a:latin typeface="Times New Roman" pitchFamily="18" charset="0"/>
              <a:ea typeface="ＭＳ Ｐゴシック" charset="0"/>
              <a:cs typeface="Times New Roman" pitchFamily="18" charset="0"/>
              <a:sym typeface="Bebas Neue" charset="0"/>
            </a:endParaRPr>
          </a:p>
        </p:txBody>
      </p:sp>
      <p:sp>
        <p:nvSpPr>
          <p:cNvPr id="53"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800" dirty="0">
              <a:solidFill>
                <a:schemeClr val="bg1"/>
              </a:solidFill>
              <a:latin typeface="Lato" pitchFamily="34" charset="0"/>
              <a:ea typeface="ＭＳ Ｐゴシック" charset="0"/>
              <a:cs typeface="Lato Light" charset="0"/>
              <a:sym typeface="Lato Light" charset="0"/>
            </a:endParaRPr>
          </a:p>
        </p:txBody>
      </p:sp>
      <p:sp>
        <p:nvSpPr>
          <p:cNvPr id="55"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56"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7"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8"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9" name="Rectangle 4"/>
          <p:cNvSpPr>
            <a:spLocks/>
          </p:cNvSpPr>
          <p:nvPr/>
        </p:nvSpPr>
        <p:spPr bwMode="auto">
          <a:xfrm>
            <a:off x="6972861" y="4389107"/>
            <a:ext cx="1919619" cy="2278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pic>
        <p:nvPicPr>
          <p:cNvPr id="38" name="Picture 37" descr="images (2).jpg"/>
          <p:cNvPicPr>
            <a:picLocks noChangeAspect="1"/>
          </p:cNvPicPr>
          <p:nvPr/>
        </p:nvPicPr>
        <p:blipFill>
          <a:blip r:embed="rId3"/>
          <a:stretch>
            <a:fillRect/>
          </a:stretch>
        </p:blipFill>
        <p:spPr>
          <a:xfrm>
            <a:off x="2928770" y="1419502"/>
            <a:ext cx="3071834" cy="4313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241598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fltVal val="0"/>
                                          </p:val>
                                        </p:tav>
                                        <p:tav tm="100000">
                                          <p:val>
                                            <p:strVal val="#ppt_w"/>
                                          </p:val>
                                        </p:tav>
                                      </p:tavLst>
                                    </p:anim>
                                    <p:anim calcmode="lin" valueType="num">
                                      <p:cBhvr>
                                        <p:cTn id="8" dur="1000" fill="hold"/>
                                        <p:tgtEl>
                                          <p:spTgt spid="38"/>
                                        </p:tgtEl>
                                        <p:attrNameLst>
                                          <p:attrName>ppt_h</p:attrName>
                                        </p:attrNameLst>
                                      </p:cBhvr>
                                      <p:tavLst>
                                        <p:tav tm="0">
                                          <p:val>
                                            <p:fltVal val="0"/>
                                          </p:val>
                                        </p:tav>
                                        <p:tav tm="100000">
                                          <p:val>
                                            <p:strVal val="#ppt_h"/>
                                          </p:val>
                                        </p:tav>
                                      </p:tavLst>
                                    </p:anim>
                                    <p:anim calcmode="lin" valueType="num">
                                      <p:cBhvr>
                                        <p:cTn id="9" dur="1000" fill="hold"/>
                                        <p:tgtEl>
                                          <p:spTgt spid="38"/>
                                        </p:tgtEl>
                                        <p:attrNameLst>
                                          <p:attrName>style.rotation</p:attrName>
                                        </p:attrNameLst>
                                      </p:cBhvr>
                                      <p:tavLst>
                                        <p:tav tm="0">
                                          <p:val>
                                            <p:fltVal val="90"/>
                                          </p:val>
                                        </p:tav>
                                        <p:tav tm="100000">
                                          <p:val>
                                            <p:fltVal val="0"/>
                                          </p:val>
                                        </p:tav>
                                      </p:tavLst>
                                    </p:anim>
                                    <p:animEffect transition="in" filter="fade">
                                      <p:cBhvr>
                                        <p:cTn id="1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pitchFamily="2" charset="0"/>
              <a:ea typeface="Roboto Lt" pitchFamily="2" charset="0"/>
            </a:endParaRPr>
          </a:p>
          <a:p>
            <a:pPr algn="l">
              <a:buFont typeface="Wingdings" pitchFamily="2" charset="2"/>
              <a:buChar char="§"/>
            </a:pPr>
            <a:endParaRPr lang="en-US" sz="1400" dirty="0" smtClean="0">
              <a:solidFill>
                <a:schemeClr val="bg1"/>
              </a:solidFill>
              <a:latin typeface="Roboto Lt" pitchFamily="2" charset="0"/>
              <a:ea typeface="Roboto Lt" pitchFamily="2"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Roboto Lt" pitchFamily="2" charset="0"/>
              <a:ea typeface="Roboto Lt" pitchFamily="2"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
        <p:nvSpPr>
          <p:cNvPr id="22"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6"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1"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3"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5"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4" name="Rectangle 9"/>
          <p:cNvSpPr>
            <a:spLocks/>
          </p:cNvSpPr>
          <p:nvPr/>
        </p:nvSpPr>
        <p:spPr bwMode="auto">
          <a:xfrm>
            <a:off x="989425" y="3911408"/>
            <a:ext cx="2614613"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80000"/>
              </a:lnSpc>
            </a:pPr>
            <a:endParaRPr lang="en-US" sz="1900" dirty="0">
              <a:solidFill>
                <a:schemeClr val="tx1"/>
              </a:solidFill>
              <a:latin typeface="Bebas Neue" charset="0"/>
              <a:ea typeface="ＭＳ Ｐゴシック" charset="0"/>
              <a:cs typeface="Bebas Neue" charset="0"/>
              <a:sym typeface="Bebas Neue" charset="0"/>
            </a:endParaRPr>
          </a:p>
        </p:txBody>
      </p:sp>
      <p:sp>
        <p:nvSpPr>
          <p:cNvPr id="47" name="Rectangle 10"/>
          <p:cNvSpPr>
            <a:spLocks/>
          </p:cNvSpPr>
          <p:nvPr/>
        </p:nvSpPr>
        <p:spPr bwMode="auto">
          <a:xfrm>
            <a:off x="945292" y="4431849"/>
            <a:ext cx="3161884" cy="486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Light" pitchFamily="34" charset="0"/>
              <a:ea typeface="ＭＳ Ｐゴシック" charset="0"/>
              <a:cs typeface="Lato Light" charset="0"/>
              <a:sym typeface="Lato Light" charset="0"/>
            </a:endParaRPr>
          </a:p>
        </p:txBody>
      </p:sp>
      <p:sp>
        <p:nvSpPr>
          <p:cNvPr id="49" name="TextBox 48"/>
          <p:cNvSpPr txBox="1"/>
          <p:nvPr/>
        </p:nvSpPr>
        <p:spPr>
          <a:xfrm>
            <a:off x="378581" y="2268379"/>
            <a:ext cx="3711640" cy="369332"/>
          </a:xfrm>
          <a:prstGeom prst="rect">
            <a:avLst/>
          </a:prstGeom>
          <a:noFill/>
        </p:spPr>
        <p:txBody>
          <a:bodyPr wrap="square" rtlCol="0">
            <a:spAutoFit/>
          </a:bodyPr>
          <a:lstStyle/>
          <a:p>
            <a:pPr algn="l"/>
            <a:endParaRPr lang="en-US" sz="1800" dirty="0">
              <a:latin typeface="Times New Roman" panose="02020603050405020304" pitchFamily="18" charset="0"/>
              <a:cs typeface="Times New Roman" panose="02020603050405020304" pitchFamily="18" charset="0"/>
            </a:endParaRPr>
          </a:p>
        </p:txBody>
      </p:sp>
      <p:sp>
        <p:nvSpPr>
          <p:cNvPr id="51" name="Rectangle 13"/>
          <p:cNvSpPr>
            <a:spLocks/>
          </p:cNvSpPr>
          <p:nvPr/>
        </p:nvSpPr>
        <p:spPr bwMode="auto">
          <a:xfrm>
            <a:off x="1714480" y="190478"/>
            <a:ext cx="7072362" cy="476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2000" b="1" dirty="0">
              <a:solidFill>
                <a:schemeClr val="bg1"/>
              </a:solidFill>
              <a:latin typeface="Times New Roman" pitchFamily="18" charset="0"/>
              <a:ea typeface="ＭＳ Ｐゴシック" charset="0"/>
              <a:cs typeface="Times New Roman" pitchFamily="18" charset="0"/>
              <a:sym typeface="Bebas Neue" charset="0"/>
            </a:endParaRPr>
          </a:p>
        </p:txBody>
      </p:sp>
      <p:sp>
        <p:nvSpPr>
          <p:cNvPr id="55"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56"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7"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8"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9" name="Rectangle 4"/>
          <p:cNvSpPr>
            <a:spLocks/>
          </p:cNvSpPr>
          <p:nvPr/>
        </p:nvSpPr>
        <p:spPr bwMode="auto">
          <a:xfrm>
            <a:off x="6972861" y="4389107"/>
            <a:ext cx="1919619" cy="2278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37" name="Rectangle 12"/>
          <p:cNvSpPr>
            <a:spLocks/>
          </p:cNvSpPr>
          <p:nvPr/>
        </p:nvSpPr>
        <p:spPr bwMode="auto">
          <a:xfrm>
            <a:off x="701966" y="966279"/>
            <a:ext cx="5660994" cy="8640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80000"/>
              </a:lnSpc>
            </a:pPr>
            <a:endParaRPr lang="en-US" sz="2800" dirty="0">
              <a:solidFill>
                <a:schemeClr val="accent3"/>
              </a:solidFill>
              <a:latin typeface="Bebas Neue" charset="0"/>
              <a:ea typeface="ＭＳ Ｐゴシック" charset="0"/>
              <a:cs typeface="Bebas Neue" charset="0"/>
              <a:sym typeface="Bebas Neue" charset="0"/>
            </a:endParaRPr>
          </a:p>
        </p:txBody>
      </p:sp>
      <p:sp>
        <p:nvSpPr>
          <p:cNvPr id="40" name="Rectangle 13"/>
          <p:cNvSpPr>
            <a:spLocks/>
          </p:cNvSpPr>
          <p:nvPr/>
        </p:nvSpPr>
        <p:spPr bwMode="auto">
          <a:xfrm>
            <a:off x="886012" y="190477"/>
            <a:ext cx="7386264" cy="666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25000"/>
              </a:lnSpc>
            </a:pPr>
            <a:endParaRPr lang="en-US" sz="2800" dirty="0">
              <a:solidFill>
                <a:schemeClr val="bg1"/>
              </a:solidFill>
              <a:latin typeface="Times New Roman" pitchFamily="18" charset="0"/>
              <a:ea typeface="ＭＳ Ｐゴシック" charset="0"/>
              <a:cs typeface="Times New Roman" pitchFamily="18" charset="0"/>
              <a:sym typeface="Lato Light" charset="0"/>
            </a:endParaRPr>
          </a:p>
        </p:txBody>
      </p:sp>
      <p:grpSp>
        <p:nvGrpSpPr>
          <p:cNvPr id="50" name="Group 23"/>
          <p:cNvGrpSpPr>
            <a:grpSpLocks/>
          </p:cNvGrpSpPr>
          <p:nvPr/>
        </p:nvGrpSpPr>
        <p:grpSpPr bwMode="auto">
          <a:xfrm>
            <a:off x="3090864" y="4767581"/>
            <a:ext cx="2371725" cy="431809"/>
            <a:chOff x="0" y="0"/>
            <a:chExt cx="3984" cy="544"/>
          </a:xfrm>
        </p:grpSpPr>
        <p:sp>
          <p:nvSpPr>
            <p:cNvPr id="60" name="Rectangle 25"/>
            <p:cNvSpPr>
              <a:spLocks/>
            </p:cNvSpPr>
            <p:nvPr/>
          </p:nvSpPr>
          <p:spPr bwMode="auto">
            <a:xfrm>
              <a:off x="896" y="0"/>
              <a:ext cx="3088"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ＭＳ Ｐゴシック" charset="0"/>
                <a:cs typeface="Lato Light" charset="0"/>
                <a:sym typeface="Lato Light" charset="0"/>
              </a:endParaRPr>
            </a:p>
          </p:txBody>
        </p:sp>
        <p:sp>
          <p:nvSpPr>
            <p:cNvPr id="62" name="Rectangle 26"/>
            <p:cNvSpPr>
              <a:spLocks/>
            </p:cNvSpPr>
            <p:nvPr/>
          </p:nvSpPr>
          <p:spPr bwMode="auto">
            <a:xfrm>
              <a:off x="0" y="176"/>
              <a:ext cx="552" cy="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70000"/>
                </a:lnSpc>
              </a:pPr>
              <a:endParaRPr lang="en-US" sz="1900" dirty="0">
                <a:solidFill>
                  <a:schemeClr val="tx1"/>
                </a:solidFill>
                <a:latin typeface="Bebas Neue" charset="0"/>
                <a:ea typeface="ＭＳ Ｐゴシック" charset="0"/>
                <a:cs typeface="Bebas Neue" charset="0"/>
                <a:sym typeface="Bebas Neue" charset="0"/>
              </a:endParaRPr>
            </a:p>
          </p:txBody>
        </p:sp>
      </p:grpSp>
      <p:sp>
        <p:nvSpPr>
          <p:cNvPr id="3" name="TextBox 2"/>
          <p:cNvSpPr txBox="1"/>
          <p:nvPr/>
        </p:nvSpPr>
        <p:spPr>
          <a:xfrm>
            <a:off x="2518078" y="1060400"/>
            <a:ext cx="4646210"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EMBEDDED SYSTEMS PROGRAMMING</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4" name="TextBox 3"/>
          <p:cNvSpPr txBox="1"/>
          <p:nvPr/>
        </p:nvSpPr>
        <p:spPr>
          <a:xfrm>
            <a:off x="114648" y="1511806"/>
            <a:ext cx="8928992" cy="3108543"/>
          </a:xfrm>
          <a:prstGeom prst="rect">
            <a:avLst/>
          </a:prstGeom>
          <a:noFill/>
        </p:spPr>
        <p:txBody>
          <a:bodyPr wrap="square" rtlCol="0">
            <a:spAutoFit/>
          </a:bodyPr>
          <a:lstStyle/>
          <a:p>
            <a:pPr marL="285750" indent="-285750" algn="l">
              <a:buFont typeface="Wingdings" panose="05000000000000000000" pitchFamily="2" charset="2"/>
              <a:buChar char="ü"/>
            </a:pPr>
            <a:endParaRPr lang="en-IN"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Embedded </a:t>
            </a:r>
            <a:r>
              <a:rPr lang="en-IN" sz="1400" dirty="0">
                <a:latin typeface="Times New Roman" pitchFamily="18" charset="0"/>
                <a:ea typeface="Roboto Light" panose="02000000000000000000" pitchFamily="2" charset="0"/>
                <a:cs typeface="Times New Roman" pitchFamily="18" charset="0"/>
              </a:rPr>
              <a:t>systems programming is different from developing applications on a desktop </a:t>
            </a:r>
            <a:r>
              <a:rPr lang="en-IN" sz="1400" dirty="0" smtClean="0">
                <a:latin typeface="Times New Roman" pitchFamily="18" charset="0"/>
                <a:ea typeface="Roboto Light" panose="02000000000000000000" pitchFamily="2" charset="0"/>
                <a:cs typeface="Times New Roman" pitchFamily="18" charset="0"/>
              </a:rPr>
              <a:t>computers</a:t>
            </a:r>
          </a:p>
          <a:p>
            <a:pPr algn="l"/>
            <a:endParaRPr lang="en-IN"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Embedded </a:t>
            </a:r>
            <a:r>
              <a:rPr lang="en-IN" sz="1400" dirty="0">
                <a:latin typeface="Times New Roman" pitchFamily="18" charset="0"/>
                <a:ea typeface="Roboto Light" panose="02000000000000000000" pitchFamily="2" charset="0"/>
                <a:cs typeface="Times New Roman" pitchFamily="18" charset="0"/>
              </a:rPr>
              <a:t>devices have resource constraints(limited ROM, limited RAM, limited stack space, less processing power</a:t>
            </a:r>
            <a:r>
              <a:rPr lang="en-IN" sz="1400" dirty="0" smtClean="0">
                <a:latin typeface="Times New Roman" pitchFamily="18" charset="0"/>
                <a:ea typeface="Roboto Light" panose="02000000000000000000" pitchFamily="2" charset="0"/>
                <a:cs typeface="Times New Roman" pitchFamily="18" charset="0"/>
              </a:rPr>
              <a:t>).</a:t>
            </a:r>
          </a:p>
          <a:p>
            <a:pPr marL="285750" indent="-285750" algn="l">
              <a:buFont typeface="Wingdings" panose="05000000000000000000" pitchFamily="2" charset="2"/>
              <a:buChar char="ü"/>
            </a:pPr>
            <a:endParaRPr lang="en-IN"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Two </a:t>
            </a:r>
            <a:r>
              <a:rPr lang="en-IN" sz="1400" dirty="0">
                <a:latin typeface="Times New Roman" pitchFamily="18" charset="0"/>
                <a:ea typeface="Roboto Light" panose="02000000000000000000" pitchFamily="2" charset="0"/>
                <a:cs typeface="Times New Roman" pitchFamily="18" charset="0"/>
              </a:rPr>
              <a:t>salient features of Embedded Programming are code speed and code </a:t>
            </a:r>
            <a:r>
              <a:rPr lang="en-IN" sz="1400" dirty="0" smtClean="0">
                <a:latin typeface="Times New Roman" pitchFamily="18" charset="0"/>
                <a:ea typeface="Roboto Light" panose="02000000000000000000" pitchFamily="2" charset="0"/>
                <a:cs typeface="Times New Roman" pitchFamily="18" charset="0"/>
              </a:rPr>
              <a:t>size.</a:t>
            </a:r>
          </a:p>
          <a:p>
            <a:pPr marL="285750" indent="-285750" algn="l">
              <a:buFont typeface="Wingdings" panose="05000000000000000000" pitchFamily="2" charset="2"/>
              <a:buChar char="ü"/>
            </a:pPr>
            <a:endParaRPr lang="en-IN"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Embedded </a:t>
            </a:r>
            <a:r>
              <a:rPr lang="en-IN" sz="1400" dirty="0">
                <a:latin typeface="Times New Roman" pitchFamily="18" charset="0"/>
                <a:ea typeface="Roboto Light" panose="02000000000000000000" pitchFamily="2" charset="0"/>
                <a:cs typeface="Times New Roman" pitchFamily="18" charset="0"/>
              </a:rPr>
              <a:t>systems are programmed using different type of languages:</a:t>
            </a:r>
          </a:p>
          <a:p>
            <a:pPr marL="285750" indent="-285750" algn="l">
              <a:buFont typeface="Wingdings" panose="05000000000000000000" pitchFamily="2" charset="2"/>
              <a:buChar char="§"/>
            </a:pPr>
            <a:endParaRPr lang="en-IN"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Machine Code</a:t>
            </a:r>
          </a:p>
          <a:p>
            <a:pPr marL="285750" indent="-285750" algn="l">
              <a:buFont typeface="Wingdings" panose="05000000000000000000" pitchFamily="2" charset="2"/>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Low </a:t>
            </a:r>
            <a:r>
              <a:rPr lang="en-IN" sz="1400" dirty="0">
                <a:solidFill>
                  <a:schemeClr val="bg1"/>
                </a:solidFill>
                <a:latin typeface="Times New Roman" pitchFamily="18" charset="0"/>
                <a:ea typeface="Roboto Light" panose="02000000000000000000" pitchFamily="2" charset="0"/>
                <a:cs typeface="Times New Roman" pitchFamily="18" charset="0"/>
              </a:rPr>
              <a:t>level language, i.e., </a:t>
            </a:r>
            <a:r>
              <a:rPr lang="en-IN" sz="1400" dirty="0" smtClean="0">
                <a:solidFill>
                  <a:schemeClr val="bg1"/>
                </a:solidFill>
                <a:latin typeface="Times New Roman" pitchFamily="18" charset="0"/>
                <a:ea typeface="Roboto Light" panose="02000000000000000000" pitchFamily="2" charset="0"/>
                <a:cs typeface="Times New Roman" pitchFamily="18" charset="0"/>
              </a:rPr>
              <a:t>assembly</a:t>
            </a:r>
          </a:p>
          <a:p>
            <a:pPr marL="285750" indent="-285750" algn="l">
              <a:buFont typeface="Wingdings" panose="05000000000000000000" pitchFamily="2" charset="2"/>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High </a:t>
            </a:r>
            <a:r>
              <a:rPr lang="en-IN" sz="1400" dirty="0">
                <a:solidFill>
                  <a:schemeClr val="bg1"/>
                </a:solidFill>
                <a:latin typeface="Times New Roman" pitchFamily="18" charset="0"/>
                <a:ea typeface="Roboto Light" panose="02000000000000000000" pitchFamily="2" charset="0"/>
                <a:cs typeface="Times New Roman" pitchFamily="18" charset="0"/>
              </a:rPr>
              <a:t>level language like C, C++, Java, Ada, </a:t>
            </a:r>
            <a:r>
              <a:rPr lang="en-IN" sz="1400" dirty="0" smtClean="0">
                <a:solidFill>
                  <a:schemeClr val="bg1"/>
                </a:solidFill>
                <a:latin typeface="Times New Roman" pitchFamily="18" charset="0"/>
                <a:ea typeface="Roboto Light" panose="02000000000000000000" pitchFamily="2" charset="0"/>
                <a:cs typeface="Times New Roman" pitchFamily="18" charset="0"/>
              </a:rPr>
              <a:t>etc.</a:t>
            </a:r>
          </a:p>
          <a:p>
            <a:pPr marL="285750" indent="-285750" algn="l">
              <a:buFont typeface="Wingdings" panose="05000000000000000000" pitchFamily="2" charset="2"/>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Application </a:t>
            </a:r>
            <a:r>
              <a:rPr lang="en-IN" sz="1400" dirty="0">
                <a:solidFill>
                  <a:schemeClr val="bg1"/>
                </a:solidFill>
                <a:latin typeface="Times New Roman" pitchFamily="18" charset="0"/>
                <a:ea typeface="Roboto Light" panose="02000000000000000000" pitchFamily="2" charset="0"/>
                <a:cs typeface="Times New Roman" pitchFamily="18" charset="0"/>
              </a:rPr>
              <a:t>level language like Visual Basic, scripts, Access, etc.</a:t>
            </a:r>
          </a:p>
          <a:p>
            <a:pPr algn="l"/>
            <a:endParaRPr lang="en-US" sz="1400" dirty="0">
              <a:solidFill>
                <a:schemeClr val="bg1"/>
              </a:solidFill>
              <a:latin typeface="Roboto Lt" pitchFamily="2" charset="0"/>
              <a:ea typeface="Roboto Lt" pitchFamily="2" charset="0"/>
            </a:endParaRPr>
          </a:p>
        </p:txBody>
      </p:sp>
    </p:spTree>
    <p:extLst>
      <p:ext uri="{BB962C8B-B14F-4D97-AF65-F5344CB8AC3E}">
        <p14:creationId xmlns="" xmlns:p14="http://schemas.microsoft.com/office/powerpoint/2010/main" val="327844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sp>
        <p:nvSpPr>
          <p:cNvPr id="12" name="Rectangle 11"/>
          <p:cNvSpPr/>
          <p:nvPr/>
        </p:nvSpPr>
        <p:spPr>
          <a:xfrm>
            <a:off x="3664814" y="1265614"/>
            <a:ext cx="234360" cy="307777"/>
          </a:xfrm>
          <a:prstGeom prst="rect">
            <a:avLst/>
          </a:prstGeom>
        </p:spPr>
        <p:txBody>
          <a:bodyPr wrap="none" anchor="ctr">
            <a:spAutoFit/>
          </a:bodyPr>
          <a:lstStyle/>
          <a:p>
            <a:r>
              <a:rPr lang="en-US" sz="1400" dirty="0" smtClean="0">
                <a:latin typeface="Roboto Lt" pitchFamily="2" charset="0"/>
                <a:ea typeface="Roboto Lt" pitchFamily="2" charset="0"/>
              </a:rPr>
              <a:t> </a:t>
            </a:r>
            <a:endParaRPr lang="en-US" sz="1400" dirty="0">
              <a:latin typeface="Roboto Lt" pitchFamily="2" charset="0"/>
              <a:ea typeface="Roboto Lt" pitchFamily="2"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pitchFamily="2" charset="0"/>
              <a:ea typeface="Roboto Lt" pitchFamily="2" charset="0"/>
            </a:endParaRPr>
          </a:p>
          <a:p>
            <a:pPr algn="l">
              <a:buFont typeface="Wingdings" pitchFamily="2" charset="2"/>
              <a:buChar char="§"/>
            </a:pPr>
            <a:endParaRPr lang="en-US" sz="1400" dirty="0" smtClean="0">
              <a:solidFill>
                <a:schemeClr val="bg1"/>
              </a:solidFill>
              <a:latin typeface="Roboto Lt" pitchFamily="2" charset="0"/>
              <a:ea typeface="Roboto Lt" pitchFamily="2"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Roboto Lt" pitchFamily="2" charset="0"/>
              <a:ea typeface="Roboto Lt" pitchFamily="2"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
        <p:nvSpPr>
          <p:cNvPr id="22"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6"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32"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39"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41"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45"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4" name="Rectangle 9"/>
          <p:cNvSpPr>
            <a:spLocks/>
          </p:cNvSpPr>
          <p:nvPr/>
        </p:nvSpPr>
        <p:spPr bwMode="auto">
          <a:xfrm>
            <a:off x="989425" y="3911408"/>
            <a:ext cx="2614613"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80000"/>
              </a:lnSpc>
            </a:pPr>
            <a:endParaRPr lang="en-US" sz="1900" dirty="0">
              <a:solidFill>
                <a:schemeClr val="tx1"/>
              </a:solidFill>
              <a:latin typeface="Bebas Neue" charset="0"/>
              <a:ea typeface="ＭＳ Ｐゴシック" charset="0"/>
              <a:cs typeface="Bebas Neue" charset="0"/>
              <a:sym typeface="Bebas Neue" charset="0"/>
            </a:endParaRPr>
          </a:p>
        </p:txBody>
      </p:sp>
      <p:sp>
        <p:nvSpPr>
          <p:cNvPr id="47" name="Rectangle 10"/>
          <p:cNvSpPr>
            <a:spLocks/>
          </p:cNvSpPr>
          <p:nvPr/>
        </p:nvSpPr>
        <p:spPr bwMode="auto">
          <a:xfrm>
            <a:off x="945292" y="4431849"/>
            <a:ext cx="3161884" cy="486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Light" pitchFamily="34" charset="0"/>
              <a:ea typeface="ＭＳ Ｐゴシック" charset="0"/>
              <a:cs typeface="Lato Light" charset="0"/>
              <a:sym typeface="Lato Light" charset="0"/>
            </a:endParaRPr>
          </a:p>
        </p:txBody>
      </p:sp>
      <p:sp>
        <p:nvSpPr>
          <p:cNvPr id="49" name="TextBox 48"/>
          <p:cNvSpPr txBox="1"/>
          <p:nvPr/>
        </p:nvSpPr>
        <p:spPr>
          <a:xfrm>
            <a:off x="395536" y="2381887"/>
            <a:ext cx="3711640" cy="369332"/>
          </a:xfrm>
          <a:prstGeom prst="rect">
            <a:avLst/>
          </a:prstGeom>
          <a:noFill/>
        </p:spPr>
        <p:txBody>
          <a:bodyPr wrap="square" rtlCol="0">
            <a:spAutoFit/>
          </a:bodyPr>
          <a:lstStyle/>
          <a:p>
            <a:pPr algn="l"/>
            <a:endParaRPr lang="en-US" sz="1800" dirty="0">
              <a:latin typeface="Times New Roman" panose="02020603050405020304" pitchFamily="18" charset="0"/>
              <a:cs typeface="Times New Roman" panose="02020603050405020304" pitchFamily="18" charset="0"/>
            </a:endParaRPr>
          </a:p>
        </p:txBody>
      </p:sp>
      <p:sp>
        <p:nvSpPr>
          <p:cNvPr id="51" name="Rectangle 13"/>
          <p:cNvSpPr>
            <a:spLocks/>
          </p:cNvSpPr>
          <p:nvPr/>
        </p:nvSpPr>
        <p:spPr bwMode="auto">
          <a:xfrm>
            <a:off x="1714480" y="190478"/>
            <a:ext cx="7072362" cy="476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2000" b="1" dirty="0">
              <a:solidFill>
                <a:schemeClr val="bg1"/>
              </a:solidFill>
              <a:latin typeface="Times New Roman" pitchFamily="18" charset="0"/>
              <a:ea typeface="ＭＳ Ｐゴシック" charset="0"/>
              <a:cs typeface="Times New Roman" pitchFamily="18" charset="0"/>
              <a:sym typeface="Bebas Neue" charset="0"/>
            </a:endParaRPr>
          </a:p>
        </p:txBody>
      </p:sp>
      <p:sp>
        <p:nvSpPr>
          <p:cNvPr id="53"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800" dirty="0">
              <a:solidFill>
                <a:schemeClr val="bg1"/>
              </a:solidFill>
              <a:latin typeface="Lato" pitchFamily="34" charset="0"/>
              <a:ea typeface="ＭＳ Ｐゴシック" charset="0"/>
              <a:cs typeface="Lato Light" charset="0"/>
              <a:sym typeface="Lato Light" charset="0"/>
            </a:endParaRPr>
          </a:p>
        </p:txBody>
      </p:sp>
      <p:sp>
        <p:nvSpPr>
          <p:cNvPr id="54" name="Rectangle 4"/>
          <p:cNvSpPr>
            <a:spLocks/>
          </p:cNvSpPr>
          <p:nvPr/>
        </p:nvSpPr>
        <p:spPr bwMode="auto">
          <a:xfrm>
            <a:off x="285721" y="1142984"/>
            <a:ext cx="2945747" cy="190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b="1" dirty="0" smtClean="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600" b="1" dirty="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400" dirty="0" smtClean="0">
              <a:solidFill>
                <a:sysClr val="windowText" lastClr="000000"/>
              </a:solidFill>
              <a:latin typeface="Times New Roman" pitchFamily="18" charset="0"/>
              <a:ea typeface="ＭＳ Ｐゴシック" charset="0"/>
              <a:cs typeface="Times New Roman" pitchFamily="18" charset="0"/>
              <a:sym typeface="Lato Light" charset="0"/>
            </a:endParaRPr>
          </a:p>
        </p:txBody>
      </p:sp>
      <p:sp>
        <p:nvSpPr>
          <p:cNvPr id="55"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56"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7" name="Rectangle 4"/>
          <p:cNvSpPr>
            <a:spLocks/>
          </p:cNvSpPr>
          <p:nvPr/>
        </p:nvSpPr>
        <p:spPr bwMode="auto">
          <a:xfrm>
            <a:off x="1821481" y="5143512"/>
            <a:ext cx="1393197" cy="1524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8"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9" name="Rectangle 4"/>
          <p:cNvSpPr>
            <a:spLocks/>
          </p:cNvSpPr>
          <p:nvPr/>
        </p:nvSpPr>
        <p:spPr bwMode="auto">
          <a:xfrm>
            <a:off x="6972861" y="4389107"/>
            <a:ext cx="1919619" cy="2278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38" name="TextBox 37"/>
          <p:cNvSpPr txBox="1"/>
          <p:nvPr/>
        </p:nvSpPr>
        <p:spPr>
          <a:xfrm>
            <a:off x="3035528" y="1897017"/>
            <a:ext cx="6072230" cy="3108543"/>
          </a:xfrm>
          <a:prstGeom prst="rect">
            <a:avLst/>
          </a:prstGeom>
          <a:noFill/>
        </p:spPr>
        <p:txBody>
          <a:bodyPr wrap="square" rtlCol="0">
            <a:spAutoFit/>
          </a:bodyPr>
          <a:lstStyle/>
          <a:p>
            <a:pPr algn="l"/>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It is small and reasonably simpler to learn, understand, program and debug.</a:t>
            </a:r>
          </a:p>
          <a:p>
            <a:pPr algn="l"/>
            <a:endParaRPr lang="en-IN" sz="1400" dirty="0" smtClean="0">
              <a:latin typeface="Times New Roman" pitchFamily="18" charset="0"/>
              <a:ea typeface="Roboto Light" panose="02000000000000000000" pitchFamily="2" charset="0"/>
              <a:cs typeface="Times New Roman" pitchFamily="18" charset="0"/>
            </a:endParaRPr>
          </a:p>
          <a:p>
            <a:pPr algn="l"/>
            <a:endParaRPr lang="en-IN"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solidFill>
                  <a:schemeClr val="bg1"/>
                </a:solidFill>
                <a:latin typeface="Times New Roman" pitchFamily="18" charset="0"/>
                <a:ea typeface="Roboto Light" panose="02000000000000000000" pitchFamily="2" charset="0"/>
                <a:cs typeface="Times New Roman" pitchFamily="18" charset="0"/>
              </a:rPr>
              <a:t>C Compilers are available for almost all embedded devices in use today, and there is a large pool of experienced C programmers.</a:t>
            </a:r>
          </a:p>
          <a:p>
            <a:pPr algn="l"/>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IN"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Unlike assembly, C has advantage of processor-independence and is not specific to any particular microprocessor/ microcontroller or any system. This makes it convenient for a user to develop programs that can run on most of the systems.</a:t>
            </a:r>
          </a:p>
          <a:p>
            <a:endParaRPr lang="en-IN" sz="1400" dirty="0" smtClean="0">
              <a:latin typeface="Roboto Light" panose="02000000000000000000" pitchFamily="2" charset="0"/>
              <a:ea typeface="Roboto Light" panose="02000000000000000000" pitchFamily="2" charset="0"/>
              <a:cs typeface="Times New Roman" pitchFamily="18" charset="0"/>
            </a:endParaRPr>
          </a:p>
          <a:p>
            <a:pPr>
              <a:buFont typeface="Wingdings" pitchFamily="2" charset="2"/>
              <a:buChar char="v"/>
            </a:pPr>
            <a:endParaRPr lang="en-IN" sz="1400" dirty="0" smtClean="0">
              <a:latin typeface="Roboto Light" panose="02000000000000000000" pitchFamily="2" charset="0"/>
              <a:ea typeface="Roboto Light" panose="02000000000000000000" pitchFamily="2" charset="0"/>
              <a:cs typeface="Times New Roman" pitchFamily="18" charset="0"/>
            </a:endParaRPr>
          </a:p>
        </p:txBody>
      </p:sp>
      <p:sp>
        <p:nvSpPr>
          <p:cNvPr id="42" name="Rectangle 41"/>
          <p:cNvSpPr/>
          <p:nvPr/>
        </p:nvSpPr>
        <p:spPr bwMode="auto">
          <a:xfrm>
            <a:off x="262652" y="1877275"/>
            <a:ext cx="2571768" cy="3476176"/>
          </a:xfrm>
          <a:prstGeom prst="rect">
            <a:avLst/>
          </a:prstGeom>
          <a:blipFill dpi="0" rotWithShape="1">
            <a:blip r:embed="rId3" cstate="print"/>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TextBox 2"/>
          <p:cNvSpPr txBox="1"/>
          <p:nvPr/>
        </p:nvSpPr>
        <p:spPr>
          <a:xfrm>
            <a:off x="4139953" y="698413"/>
            <a:ext cx="3896149" cy="461665"/>
          </a:xfrm>
          <a:prstGeom prst="rect">
            <a:avLst/>
          </a:prstGeom>
          <a:noFill/>
        </p:spPr>
        <p:txBody>
          <a:bodyPr wrap="square" rtlCol="0">
            <a:spAutoFit/>
          </a:bodyPr>
          <a:lstStyle/>
          <a:p>
            <a:r>
              <a:rPr lang="en-IN" sz="2400" b="1" dirty="0">
                <a:solidFill>
                  <a:schemeClr val="bg1"/>
                </a:solidFill>
                <a:latin typeface="Roboto Bk" pitchFamily="2" charset="0"/>
                <a:ea typeface="Roboto Bk" pitchFamily="2" charset="0"/>
                <a:cs typeface="Times New Roman" pitchFamily="18" charset="0"/>
              </a:rPr>
              <a:t> </a:t>
            </a:r>
            <a:r>
              <a:rPr lang="en-IN" sz="1600" b="1" dirty="0">
                <a:solidFill>
                  <a:schemeClr val="tx2"/>
                </a:solidFill>
                <a:latin typeface="Times New Roman" pitchFamily="18" charset="0"/>
                <a:ea typeface="Roboto Black" panose="02000000000000000000" pitchFamily="2" charset="0"/>
                <a:cs typeface="Times New Roman" pitchFamily="18" charset="0"/>
              </a:rPr>
              <a:t>USE OF C IN EMBEDDED SYSTEMS</a:t>
            </a:r>
            <a:endParaRPr lang="en-US" sz="1600"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642363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1000" fill="hold"/>
                                        <p:tgtEl>
                                          <p:spTgt spid="42"/>
                                        </p:tgtEl>
                                        <p:attrNameLst>
                                          <p:attrName>ppt_w</p:attrName>
                                        </p:attrNameLst>
                                      </p:cBhvr>
                                      <p:tavLst>
                                        <p:tav tm="0">
                                          <p:val>
                                            <p:fltVal val="0"/>
                                          </p:val>
                                        </p:tav>
                                        <p:tav tm="100000">
                                          <p:val>
                                            <p:strVal val="#ppt_w"/>
                                          </p:val>
                                        </p:tav>
                                      </p:tavLst>
                                    </p:anim>
                                    <p:anim calcmode="lin" valueType="num">
                                      <p:cBhvr>
                                        <p:cTn id="14" dur="1000" fill="hold"/>
                                        <p:tgtEl>
                                          <p:spTgt spid="42"/>
                                        </p:tgtEl>
                                        <p:attrNameLst>
                                          <p:attrName>ppt_h</p:attrName>
                                        </p:attrNameLst>
                                      </p:cBhvr>
                                      <p:tavLst>
                                        <p:tav tm="0">
                                          <p:val>
                                            <p:fltVal val="0"/>
                                          </p:val>
                                        </p:tav>
                                        <p:tav tm="100000">
                                          <p:val>
                                            <p:strVal val="#ppt_h"/>
                                          </p:val>
                                        </p:tav>
                                      </p:tavLst>
                                    </p:anim>
                                    <p:anim calcmode="lin" valueType="num">
                                      <p:cBhvr>
                                        <p:cTn id="15" dur="1000" fill="hold"/>
                                        <p:tgtEl>
                                          <p:spTgt spid="42"/>
                                        </p:tgtEl>
                                        <p:attrNameLst>
                                          <p:attrName>style.rotation</p:attrName>
                                        </p:attrNameLst>
                                      </p:cBhvr>
                                      <p:tavLst>
                                        <p:tav tm="0">
                                          <p:val>
                                            <p:fltVal val="90"/>
                                          </p:val>
                                        </p:tav>
                                        <p:tav tm="100000">
                                          <p:val>
                                            <p:fltVal val="0"/>
                                          </p:val>
                                        </p:tav>
                                      </p:tavLst>
                                    </p:anim>
                                    <p:animEffect transition="in" filter="fade">
                                      <p:cBhvr>
                                        <p:cTn id="16" dur="10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Roboto Lt" pitchFamily="2" charset="0"/>
              <a:ea typeface="Roboto Lt" pitchFamily="2"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pitchFamily="2" charset="0"/>
              <a:ea typeface="Roboto Lt" pitchFamily="2" charset="0"/>
            </a:endParaRPr>
          </a:p>
          <a:p>
            <a:pPr algn="l">
              <a:buFont typeface="Wingdings" pitchFamily="2" charset="2"/>
              <a:buChar char="§"/>
            </a:pPr>
            <a:endParaRPr lang="en-US" sz="1400" dirty="0" smtClean="0">
              <a:solidFill>
                <a:schemeClr val="bg1"/>
              </a:solidFill>
              <a:latin typeface="Roboto Lt" pitchFamily="2" charset="0"/>
              <a:ea typeface="Roboto Lt" pitchFamily="2"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Roboto Lt" pitchFamily="2" charset="0"/>
              <a:ea typeface="Roboto Lt" pitchFamily="2"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pitchFamily="2" charset="0"/>
              <a:ea typeface="Roboto Lt" pitchFamily="2" charset="0"/>
              <a:cs typeface="Times New Roman" pitchFamily="18" charset="0"/>
            </a:endParaRPr>
          </a:p>
        </p:txBody>
      </p:sp>
      <p:sp>
        <p:nvSpPr>
          <p:cNvPr id="22"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32" name="Rectangle 4"/>
          <p:cNvSpPr>
            <a:spLocks/>
          </p:cNvSpPr>
          <p:nvPr/>
        </p:nvSpPr>
        <p:spPr bwMode="auto">
          <a:xfrm>
            <a:off x="2043067" y="1117005"/>
            <a:ext cx="504491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39"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Lato Light" charset="0"/>
              <a:sym typeface="Lato Light" charset="0"/>
            </a:endParaRPr>
          </a:p>
        </p:txBody>
      </p:sp>
      <p:sp>
        <p:nvSpPr>
          <p:cNvPr id="41"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400" dirty="0">
              <a:solidFill>
                <a:schemeClr val="bg1"/>
              </a:solidFill>
              <a:latin typeface="Roboto Lt" pitchFamily="2" charset="0"/>
              <a:ea typeface="Roboto Lt" pitchFamily="2" charset="0"/>
              <a:cs typeface="Times New Roman" panose="02020603050405020304" pitchFamily="18" charset="0"/>
              <a:sym typeface="Lato Light" charset="0"/>
            </a:endParaRPr>
          </a:p>
        </p:txBody>
      </p:sp>
      <p:sp>
        <p:nvSpPr>
          <p:cNvPr id="23" name="Rectangle 3"/>
          <p:cNvSpPr>
            <a:spLocks/>
          </p:cNvSpPr>
          <p:nvPr/>
        </p:nvSpPr>
        <p:spPr bwMode="auto">
          <a:xfrm>
            <a:off x="205925" y="739256"/>
            <a:ext cx="4536504" cy="3077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70000"/>
              </a:lnSpc>
            </a:pPr>
            <a:r>
              <a:rPr lang="en-US" sz="5600" dirty="0" smtClean="0">
                <a:solidFill>
                  <a:schemeClr val="tx1"/>
                </a:solidFill>
                <a:latin typeface="Bebas Neue" charset="0"/>
                <a:ea typeface="ＭＳ Ｐゴシック" charset="0"/>
                <a:cs typeface="Bebas Neue" charset="0"/>
                <a:sym typeface="Bebas Neue" charset="0"/>
              </a:rPr>
              <a:t> </a:t>
            </a:r>
            <a:endParaRPr lang="en-US" sz="5600" dirty="0">
              <a:solidFill>
                <a:schemeClr val="tx1"/>
              </a:solidFill>
              <a:latin typeface="Bebas Neue" charset="0"/>
              <a:ea typeface="ＭＳ Ｐゴシック" charset="0"/>
              <a:cs typeface="Bebas Neue" charset="0"/>
              <a:sym typeface="Bebas Neue" charset="0"/>
            </a:endParaRPr>
          </a:p>
        </p:txBody>
      </p:sp>
      <p:sp>
        <p:nvSpPr>
          <p:cNvPr id="24" name="Rectangle 9"/>
          <p:cNvSpPr>
            <a:spLocks/>
          </p:cNvSpPr>
          <p:nvPr/>
        </p:nvSpPr>
        <p:spPr bwMode="auto">
          <a:xfrm>
            <a:off x="989425" y="3911408"/>
            <a:ext cx="2614613"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80000"/>
              </a:lnSpc>
            </a:pPr>
            <a:endParaRPr lang="en-US" sz="1900" dirty="0">
              <a:solidFill>
                <a:schemeClr val="tx1"/>
              </a:solidFill>
              <a:latin typeface="Bebas Neue" charset="0"/>
              <a:ea typeface="ＭＳ Ｐゴシック" charset="0"/>
              <a:cs typeface="Bebas Neue" charset="0"/>
              <a:sym typeface="Bebas Neue" charset="0"/>
            </a:endParaRPr>
          </a:p>
        </p:txBody>
      </p:sp>
      <p:sp>
        <p:nvSpPr>
          <p:cNvPr id="51" name="Rectangle 13"/>
          <p:cNvSpPr>
            <a:spLocks/>
          </p:cNvSpPr>
          <p:nvPr/>
        </p:nvSpPr>
        <p:spPr bwMode="auto">
          <a:xfrm>
            <a:off x="1714480" y="190478"/>
            <a:ext cx="7072362" cy="476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2000" b="1" dirty="0">
              <a:solidFill>
                <a:schemeClr val="bg1"/>
              </a:solidFill>
              <a:latin typeface="Times New Roman" pitchFamily="18" charset="0"/>
              <a:ea typeface="ＭＳ Ｐゴシック" charset="0"/>
              <a:cs typeface="Times New Roman" pitchFamily="18" charset="0"/>
              <a:sym typeface="Bebas Neue" charset="0"/>
            </a:endParaRPr>
          </a:p>
        </p:txBody>
      </p:sp>
      <p:sp>
        <p:nvSpPr>
          <p:cNvPr id="53" name="Rectangle 4"/>
          <p:cNvSpPr>
            <a:spLocks/>
          </p:cNvSpPr>
          <p:nvPr/>
        </p:nvSpPr>
        <p:spPr bwMode="auto">
          <a:xfrm>
            <a:off x="2857488" y="1117005"/>
            <a:ext cx="5544406"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25000"/>
              </a:lnSpc>
            </a:pPr>
            <a:endParaRPr lang="en-US" sz="800" dirty="0">
              <a:solidFill>
                <a:schemeClr val="bg1"/>
              </a:solidFill>
              <a:latin typeface="Lato" pitchFamily="34" charset="0"/>
              <a:ea typeface="ＭＳ Ｐゴシック" charset="0"/>
              <a:cs typeface="Lato Light" charset="0"/>
              <a:sym typeface="Lato Light" charset="0"/>
            </a:endParaRPr>
          </a:p>
        </p:txBody>
      </p:sp>
      <p:sp>
        <p:nvSpPr>
          <p:cNvPr id="54" name="Rectangle 4"/>
          <p:cNvSpPr>
            <a:spLocks/>
          </p:cNvSpPr>
          <p:nvPr/>
        </p:nvSpPr>
        <p:spPr bwMode="auto">
          <a:xfrm>
            <a:off x="285721" y="1142984"/>
            <a:ext cx="2945747" cy="190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b="1" dirty="0" smtClean="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600" b="1" dirty="0">
              <a:solidFill>
                <a:sysClr val="windowText" lastClr="000000"/>
              </a:solidFill>
              <a:latin typeface="Roboto Bk" pitchFamily="2" charset="0"/>
              <a:ea typeface="Roboto Bk" pitchFamily="2" charset="0"/>
              <a:cs typeface="Times New Roman" pitchFamily="18" charset="0"/>
              <a:sym typeface="Lato Light" charset="0"/>
            </a:endParaRPr>
          </a:p>
          <a:p>
            <a:pPr algn="l"/>
            <a:endParaRPr lang="en-US" sz="1400" dirty="0" smtClean="0">
              <a:solidFill>
                <a:sysClr val="windowText" lastClr="000000"/>
              </a:solidFill>
              <a:latin typeface="Times New Roman" pitchFamily="18" charset="0"/>
              <a:ea typeface="ＭＳ Ｐゴシック" charset="0"/>
              <a:cs typeface="Times New Roman" pitchFamily="18" charset="0"/>
              <a:sym typeface="Lato Light" charset="0"/>
            </a:endParaRPr>
          </a:p>
        </p:txBody>
      </p:sp>
      <p:sp>
        <p:nvSpPr>
          <p:cNvPr id="55" name="Rectangle 4"/>
          <p:cNvSpPr>
            <a:spLocks/>
          </p:cNvSpPr>
          <p:nvPr/>
        </p:nvSpPr>
        <p:spPr bwMode="auto">
          <a:xfrm>
            <a:off x="4464687"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sp>
        <p:nvSpPr>
          <p:cNvPr id="56" name="Rectangle 4"/>
          <p:cNvSpPr>
            <a:spLocks/>
          </p:cNvSpPr>
          <p:nvPr/>
        </p:nvSpPr>
        <p:spPr bwMode="auto">
          <a:xfrm>
            <a:off x="6972861" y="2221499"/>
            <a:ext cx="1205500" cy="147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8" name="Rectangle 4"/>
          <p:cNvSpPr>
            <a:spLocks/>
          </p:cNvSpPr>
          <p:nvPr/>
        </p:nvSpPr>
        <p:spPr bwMode="auto">
          <a:xfrm>
            <a:off x="4464687" y="4389107"/>
            <a:ext cx="1259440" cy="180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1600" dirty="0">
              <a:solidFill>
                <a:schemeClr val="bg1"/>
              </a:solidFill>
              <a:latin typeface="Times New Roman" panose="02020603050405020304" pitchFamily="18" charset="0"/>
              <a:ea typeface="ＭＳ Ｐゴシック" charset="0"/>
              <a:cs typeface="Times New Roman" panose="02020603050405020304" pitchFamily="18" charset="0"/>
              <a:sym typeface="Lato Light" charset="0"/>
            </a:endParaRPr>
          </a:p>
        </p:txBody>
      </p:sp>
      <p:sp>
        <p:nvSpPr>
          <p:cNvPr id="59" name="Rectangle 4"/>
          <p:cNvSpPr>
            <a:spLocks/>
          </p:cNvSpPr>
          <p:nvPr/>
        </p:nvSpPr>
        <p:spPr bwMode="auto">
          <a:xfrm>
            <a:off x="6972861" y="4389107"/>
            <a:ext cx="1919619" cy="2278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endParaRPr lang="en-US" sz="800" dirty="0">
              <a:solidFill>
                <a:schemeClr val="bg1"/>
              </a:solidFill>
              <a:latin typeface="Lato" pitchFamily="34" charset="0"/>
              <a:ea typeface="ＭＳ Ｐゴシック" charset="0"/>
              <a:cs typeface="Lato Light" charset="0"/>
              <a:sym typeface="Lato Light" charset="0"/>
            </a:endParaRPr>
          </a:p>
        </p:txBody>
      </p:sp>
      <p:pic>
        <p:nvPicPr>
          <p:cNvPr id="48" name="Picture 47" descr="The_C_Programming_Language_logo.svg.png"/>
          <p:cNvPicPr>
            <a:picLocks noChangeAspect="1"/>
          </p:cNvPicPr>
          <p:nvPr/>
        </p:nvPicPr>
        <p:blipFill>
          <a:blip r:embed="rId3" cstate="print"/>
          <a:stretch>
            <a:fillRect/>
          </a:stretch>
        </p:blipFill>
        <p:spPr>
          <a:xfrm>
            <a:off x="142844" y="952483"/>
            <a:ext cx="2286016" cy="2476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descr="images (2).jpg"/>
          <p:cNvPicPr>
            <a:picLocks noChangeAspect="1"/>
          </p:cNvPicPr>
          <p:nvPr/>
        </p:nvPicPr>
        <p:blipFill>
          <a:blip r:embed="rId4"/>
          <a:stretch>
            <a:fillRect/>
          </a:stretch>
        </p:blipFill>
        <p:spPr>
          <a:xfrm>
            <a:off x="142844" y="3619501"/>
            <a:ext cx="2286016" cy="251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0" name="TextBox 59"/>
          <p:cNvSpPr txBox="1"/>
          <p:nvPr/>
        </p:nvSpPr>
        <p:spPr>
          <a:xfrm>
            <a:off x="2940772" y="2367658"/>
            <a:ext cx="6203228" cy="2462213"/>
          </a:xfrm>
          <a:prstGeom prst="rect">
            <a:avLst/>
          </a:prstGeom>
          <a:noFill/>
        </p:spPr>
        <p:txBody>
          <a:bodyPr wrap="square" rtlCol="0">
            <a:spAutoFit/>
          </a:bodyPr>
          <a:lstStyle/>
          <a:p>
            <a:pPr marL="285750" indent="-285750" algn="l">
              <a:buFont typeface="Wingdings" panose="05000000000000000000" pitchFamily="2" charset="2"/>
              <a:buChar char="ü"/>
            </a:pPr>
            <a:r>
              <a:rPr lang="en-IN" sz="1400" dirty="0" smtClean="0">
                <a:solidFill>
                  <a:schemeClr val="bg1"/>
                </a:solidFill>
                <a:latin typeface="Times New Roman" pitchFamily="18" charset="0"/>
                <a:ea typeface="Roboto Light" panose="02000000000000000000" pitchFamily="2" charset="0"/>
                <a:cs typeface="Times New Roman" pitchFamily="18" charset="0"/>
              </a:rPr>
              <a:t>C is used for desktop computers, while embedded C is for microcontroller based applications.</a:t>
            </a:r>
          </a:p>
          <a:p>
            <a:pPr marL="285750" indent="-285750" algn="l">
              <a:buFont typeface="Wingdings" panose="05000000000000000000" pitchFamily="2" charset="2"/>
              <a:buChar char="ü"/>
            </a:pPr>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algn="l">
              <a:buFont typeface="Wingdings" pitchFamily="2" charset="2"/>
              <a:buChar char="v"/>
            </a:pPr>
            <a:endParaRPr lang="en-IN"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latin typeface="Times New Roman" pitchFamily="18" charset="0"/>
                <a:ea typeface="Roboto Light" panose="02000000000000000000" pitchFamily="2" charset="0"/>
                <a:cs typeface="Times New Roman" pitchFamily="18" charset="0"/>
              </a:rPr>
              <a:t>Accordingly, C has the luxury to use resources of a desktop PC like memory, OS, etc.</a:t>
            </a:r>
          </a:p>
          <a:p>
            <a:pPr algn="l"/>
            <a:r>
              <a:rPr lang="en-IN" sz="1400" dirty="0" smtClean="0">
                <a:latin typeface="Times New Roman" pitchFamily="18" charset="0"/>
                <a:ea typeface="Roboto Light" panose="02000000000000000000" pitchFamily="2" charset="0"/>
                <a:cs typeface="Times New Roman" pitchFamily="18" charset="0"/>
              </a:rPr>
              <a:t> </a:t>
            </a:r>
          </a:p>
          <a:p>
            <a:pPr algn="l">
              <a:buFont typeface="Wingdings" pitchFamily="2" charset="2"/>
              <a:buChar char="v"/>
            </a:pPr>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solidFill>
                  <a:schemeClr val="bg1"/>
                </a:solidFill>
                <a:latin typeface="Times New Roman" pitchFamily="18" charset="0"/>
                <a:ea typeface="Roboto Light" panose="02000000000000000000" pitchFamily="2" charset="0"/>
                <a:cs typeface="Times New Roman" pitchFamily="18" charset="0"/>
              </a:rPr>
              <a:t>However, embedded C has to use with the limited resources (RAM, ROM, I/Os) on an embedded processor. Thus, program code must fit into the available program memory. If code exceeds the limit, the system is likely to crash.</a:t>
            </a:r>
            <a:endParaRPr lang="en-IN" sz="1400" dirty="0">
              <a:solidFill>
                <a:schemeClr val="bg1"/>
              </a:solidFill>
              <a:latin typeface="Times New Roman" pitchFamily="18" charset="0"/>
              <a:ea typeface="Roboto Light" panose="02000000000000000000" pitchFamily="2" charset="0"/>
              <a:cs typeface="Times New Roman" pitchFamily="18" charset="0"/>
            </a:endParaRPr>
          </a:p>
        </p:txBody>
      </p:sp>
      <p:sp>
        <p:nvSpPr>
          <p:cNvPr id="4" name="TextBox 3"/>
          <p:cNvSpPr txBox="1"/>
          <p:nvPr/>
        </p:nvSpPr>
        <p:spPr>
          <a:xfrm>
            <a:off x="3622410" y="874187"/>
            <a:ext cx="5960310" cy="338554"/>
          </a:xfrm>
          <a:prstGeom prst="rect">
            <a:avLst/>
          </a:prstGeom>
          <a:noFill/>
        </p:spPr>
        <p:txBody>
          <a:bodyPr wrap="square" rtlCol="0">
            <a:spAutoFit/>
          </a:bodyPr>
          <a:lstStyle/>
          <a:p>
            <a:pPr algn="l"/>
            <a:r>
              <a:rPr lang="en-US" sz="1600" b="1" dirty="0" smtClean="0">
                <a:solidFill>
                  <a:schemeClr val="tx2"/>
                </a:solidFill>
                <a:latin typeface="Times New Roman" pitchFamily="18" charset="0"/>
                <a:ea typeface="Roboto Black" panose="02000000000000000000" pitchFamily="2" charset="0"/>
                <a:cs typeface="Times New Roman" pitchFamily="18" charset="0"/>
              </a:rPr>
              <a:t>DIFFERENCE BETWEEN C AND EMBEDDED C</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733756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1000" fill="hold"/>
                                        <p:tgtEl>
                                          <p:spTgt spid="50"/>
                                        </p:tgtEl>
                                        <p:attrNameLst>
                                          <p:attrName>ppt_w</p:attrName>
                                        </p:attrNameLst>
                                      </p:cBhvr>
                                      <p:tavLst>
                                        <p:tav tm="0">
                                          <p:val>
                                            <p:fltVal val="0"/>
                                          </p:val>
                                        </p:tav>
                                        <p:tav tm="100000">
                                          <p:val>
                                            <p:strVal val="#ppt_w"/>
                                          </p:val>
                                        </p:tav>
                                      </p:tavLst>
                                    </p:anim>
                                    <p:anim calcmode="lin" valueType="num">
                                      <p:cBhvr>
                                        <p:cTn id="16" dur="1000" fill="hold"/>
                                        <p:tgtEl>
                                          <p:spTgt spid="50"/>
                                        </p:tgtEl>
                                        <p:attrNameLst>
                                          <p:attrName>ppt_h</p:attrName>
                                        </p:attrNameLst>
                                      </p:cBhvr>
                                      <p:tavLst>
                                        <p:tav tm="0">
                                          <p:val>
                                            <p:fltVal val="0"/>
                                          </p:val>
                                        </p:tav>
                                        <p:tav tm="100000">
                                          <p:val>
                                            <p:strVal val="#ppt_h"/>
                                          </p:val>
                                        </p:tav>
                                      </p:tavLst>
                                    </p:anim>
                                    <p:anim calcmode="lin" valueType="num">
                                      <p:cBhvr>
                                        <p:cTn id="17" dur="1000" fill="hold"/>
                                        <p:tgtEl>
                                          <p:spTgt spid="50"/>
                                        </p:tgtEl>
                                        <p:attrNameLst>
                                          <p:attrName>style.rotation</p:attrName>
                                        </p:attrNameLst>
                                      </p:cBhvr>
                                      <p:tavLst>
                                        <p:tav tm="0">
                                          <p:val>
                                            <p:fltVal val="90"/>
                                          </p:val>
                                        </p:tav>
                                        <p:tav tm="100000">
                                          <p:val>
                                            <p:fltVal val="0"/>
                                          </p:val>
                                        </p:tav>
                                      </p:tavLst>
                                    </p:anim>
                                    <p:animEffect transition="in" filter="fade">
                                      <p:cBhvr>
                                        <p:cTn id="18" dur="10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ppt_x"/>
                                          </p:val>
                                        </p:tav>
                                        <p:tav tm="100000">
                                          <p:val>
                                            <p:strVal val="#ppt_x"/>
                                          </p:val>
                                        </p:tav>
                                      </p:tavLst>
                                    </p:anim>
                                    <p:anim calcmode="lin" valueType="num">
                                      <p:cBhvr additive="base">
                                        <p:cTn id="3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2069976" y="854090"/>
            <a:ext cx="5047732"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600" b="1" dirty="0" smtClean="0">
                <a:solidFill>
                  <a:schemeClr val="tx1"/>
                </a:solidFill>
                <a:latin typeface="Roboto Black" panose="02000000000000000000" pitchFamily="2" charset="0"/>
                <a:ea typeface="Roboto Black" panose="02000000000000000000" pitchFamily="2" charset="0"/>
                <a:cs typeface="Times New Roman" pitchFamily="18" charset="0"/>
                <a:sym typeface="Bebas Neue" charset="0"/>
              </a:rPr>
              <a:t>CONSTANTS | VARIABLES | DATA TYPES | KEYWORDS</a:t>
            </a:r>
            <a:endParaRPr lang="en-US" sz="1600" b="1" dirty="0">
              <a:solidFill>
                <a:schemeClr val="tx1"/>
              </a:solidFill>
              <a:latin typeface="Roboto Black" panose="02000000000000000000" pitchFamily="2" charset="0"/>
              <a:ea typeface="Roboto Black" panose="02000000000000000000" pitchFamily="2" charset="0"/>
              <a:cs typeface="Times New Roman" pitchFamily="18" charset="0"/>
              <a:sym typeface="Bebas Neue" charset="0"/>
            </a:endParaRPr>
          </a:p>
        </p:txBody>
      </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7" name="TextBox 36"/>
          <p:cNvSpPr txBox="1"/>
          <p:nvPr/>
        </p:nvSpPr>
        <p:spPr>
          <a:xfrm>
            <a:off x="1547664" y="1700808"/>
            <a:ext cx="6403404" cy="3170099"/>
          </a:xfrm>
          <a:prstGeom prst="rect">
            <a:avLst/>
          </a:prstGeom>
          <a:noFill/>
        </p:spPr>
        <p:txBody>
          <a:bodyPr wrap="square" rtlCol="0">
            <a:spAutoFit/>
          </a:bodyPr>
          <a:lstStyle/>
          <a:p>
            <a:pPr marL="0" indent="0" algn="l">
              <a:buNone/>
            </a:pPr>
            <a:r>
              <a:rPr lang="en-IN" sz="1600" b="1" dirty="0">
                <a:solidFill>
                  <a:schemeClr val="bg1"/>
                </a:solidFill>
                <a:latin typeface="Roboto Black" panose="02000000000000000000" pitchFamily="2" charset="0"/>
                <a:ea typeface="Roboto Black" panose="02000000000000000000" pitchFamily="2" charset="0"/>
                <a:cs typeface="Times New Roman" pitchFamily="18" charset="0"/>
              </a:rPr>
              <a:t> </a:t>
            </a:r>
            <a:endParaRPr lang="en-IN" sz="1400" b="1" dirty="0" smtClean="0">
              <a:solidFill>
                <a:schemeClr val="bg1"/>
              </a:solidFill>
              <a:latin typeface="Times New Roman" pitchFamily="18" charset="0"/>
              <a:ea typeface="Roboto Black" panose="02000000000000000000" pitchFamily="2" charset="0"/>
              <a:cs typeface="Times New Roman" pitchFamily="18" charset="0"/>
            </a:endParaRPr>
          </a:p>
          <a:p>
            <a:pPr marL="0" indent="0" algn="l">
              <a:buNone/>
            </a:pPr>
            <a:r>
              <a:rPr lang="en-IN" sz="1400" b="1" dirty="0" smtClean="0">
                <a:solidFill>
                  <a:schemeClr val="tx1"/>
                </a:solidFill>
                <a:latin typeface="Times New Roman" pitchFamily="18" charset="0"/>
                <a:ea typeface="Roboto Black" panose="02000000000000000000" pitchFamily="2" charset="0"/>
                <a:cs typeface="Times New Roman" pitchFamily="18" charset="0"/>
              </a:rPr>
              <a:t>CONSTANTS</a:t>
            </a:r>
            <a:endParaRPr lang="en-IN"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ü"/>
            </a:pPr>
            <a:endParaRPr lang="en-IN" sz="1400" dirty="0" smtClean="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smtClean="0">
                <a:solidFill>
                  <a:schemeClr val="accent4"/>
                </a:solidFill>
                <a:latin typeface="Times New Roman" pitchFamily="18" charset="0"/>
                <a:ea typeface="Roboto Light" panose="02000000000000000000" pitchFamily="2" charset="0"/>
                <a:cs typeface="Times New Roman" pitchFamily="18" charset="0"/>
              </a:rPr>
              <a:t>Alphabets</a:t>
            </a:r>
            <a:r>
              <a:rPr lang="en-IN" sz="1400" dirty="0">
                <a:solidFill>
                  <a:schemeClr val="accent4"/>
                </a:solidFill>
                <a:latin typeface="Times New Roman" pitchFamily="18" charset="0"/>
                <a:ea typeface="Roboto Light" panose="02000000000000000000" pitchFamily="2" charset="0"/>
                <a:cs typeface="Times New Roman" pitchFamily="18" charset="0"/>
              </a:rPr>
              <a:t>, numbers, and special symbols are combined to form constants, variables and keywords.</a:t>
            </a:r>
          </a:p>
          <a:p>
            <a:pPr marL="0" indent="0" algn="l">
              <a:buNone/>
            </a:pPr>
            <a:endParaRPr lang="en-IN" sz="1400" dirty="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a:solidFill>
                  <a:schemeClr val="accent4"/>
                </a:solidFill>
                <a:latin typeface="Times New Roman" pitchFamily="18" charset="0"/>
                <a:ea typeface="Roboto Light" panose="02000000000000000000" pitchFamily="2" charset="0"/>
                <a:cs typeface="Times New Roman" pitchFamily="18" charset="0"/>
              </a:rPr>
              <a:t>A constant is an entity that does not change.</a:t>
            </a:r>
          </a:p>
          <a:p>
            <a:pPr marL="0" indent="0" algn="l">
              <a:buNone/>
            </a:pPr>
            <a:endParaRPr lang="en-IN" sz="1400" dirty="0">
              <a:solidFill>
                <a:schemeClr val="accent4"/>
              </a:solidFill>
              <a:latin typeface="Times New Roman" pitchFamily="18" charset="0"/>
              <a:ea typeface="Roboto Light" panose="02000000000000000000" pitchFamily="2" charset="0"/>
              <a:cs typeface="Times New Roman" pitchFamily="18" charset="0"/>
            </a:endParaRPr>
          </a:p>
          <a:p>
            <a:pPr marL="0" indent="0" algn="l">
              <a:buNone/>
            </a:pPr>
            <a:r>
              <a:rPr lang="en-IN" sz="1400" b="1" dirty="0" smtClean="0">
                <a:solidFill>
                  <a:schemeClr val="tx1"/>
                </a:solidFill>
                <a:latin typeface="Times New Roman" pitchFamily="18" charset="0"/>
                <a:ea typeface="Roboto Black" panose="02000000000000000000" pitchFamily="2" charset="0"/>
                <a:cs typeface="Times New Roman" pitchFamily="18" charset="0"/>
              </a:rPr>
              <a:t>Examples:</a:t>
            </a:r>
          </a:p>
          <a:p>
            <a:pPr marL="0" indent="0" algn="l">
              <a:buNone/>
            </a:pPr>
            <a:endParaRPr lang="en-IN"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N" sz="1400" dirty="0">
                <a:solidFill>
                  <a:schemeClr val="tx1"/>
                </a:solidFill>
                <a:latin typeface="Times New Roman" pitchFamily="18" charset="0"/>
                <a:ea typeface="Roboto Light" panose="02000000000000000000" pitchFamily="2" charset="0"/>
                <a:cs typeface="Times New Roman" pitchFamily="18" charset="0"/>
              </a:rPr>
              <a:t>Integer constants – 28,102,857 </a:t>
            </a:r>
            <a:r>
              <a:rPr lang="en-IN" sz="1400" dirty="0" smtClean="0">
                <a:solidFill>
                  <a:schemeClr val="tx1"/>
                </a:solidFill>
                <a:latin typeface="Times New Roman" pitchFamily="18" charset="0"/>
                <a:ea typeface="Roboto Light" panose="02000000000000000000" pitchFamily="2" charset="0"/>
                <a:cs typeface="Times New Roman" pitchFamily="18" charset="0"/>
              </a:rPr>
              <a:t>etc.</a:t>
            </a:r>
          </a:p>
          <a:p>
            <a:pPr marL="285750" indent="-285750" algn="l">
              <a:buFont typeface="Wingdings" panose="05000000000000000000" pitchFamily="2" charset="2"/>
              <a:buChar char="ü"/>
            </a:pPr>
            <a:r>
              <a:rPr lang="en-IN" sz="1400" dirty="0" smtClean="0">
                <a:solidFill>
                  <a:schemeClr val="tx1"/>
                </a:solidFill>
                <a:latin typeface="Times New Roman" pitchFamily="18" charset="0"/>
                <a:ea typeface="Roboto Light" panose="02000000000000000000" pitchFamily="2" charset="0"/>
                <a:cs typeface="Times New Roman" pitchFamily="18" charset="0"/>
              </a:rPr>
              <a:t>Real </a:t>
            </a:r>
            <a:r>
              <a:rPr lang="en-IN" sz="1400" dirty="0">
                <a:solidFill>
                  <a:schemeClr val="tx1"/>
                </a:solidFill>
                <a:latin typeface="Times New Roman" pitchFamily="18" charset="0"/>
                <a:ea typeface="Roboto Light" panose="02000000000000000000" pitchFamily="2" charset="0"/>
                <a:cs typeface="Times New Roman" pitchFamily="18" charset="0"/>
              </a:rPr>
              <a:t>constants – 25.024,100.058,999.99 </a:t>
            </a:r>
            <a:r>
              <a:rPr lang="en-IN" sz="1400" dirty="0" smtClean="0">
                <a:solidFill>
                  <a:schemeClr val="tx1"/>
                </a:solidFill>
                <a:latin typeface="Times New Roman" pitchFamily="18" charset="0"/>
                <a:ea typeface="Roboto Light" panose="02000000000000000000" pitchFamily="2" charset="0"/>
                <a:cs typeface="Times New Roman" pitchFamily="18" charset="0"/>
              </a:rPr>
              <a:t>etc</a:t>
            </a:r>
          </a:p>
          <a:p>
            <a:pPr marL="285750" indent="-285750" algn="l">
              <a:buFont typeface="Wingdings" panose="05000000000000000000" pitchFamily="2" charset="2"/>
              <a:buChar char="ü"/>
            </a:pPr>
            <a:r>
              <a:rPr lang="en-IN" sz="1400" dirty="0" smtClean="0">
                <a:solidFill>
                  <a:schemeClr val="tx1"/>
                </a:solidFill>
                <a:latin typeface="Times New Roman" pitchFamily="18" charset="0"/>
                <a:ea typeface="Roboto Light" panose="02000000000000000000" pitchFamily="2" charset="0"/>
                <a:cs typeface="Times New Roman" pitchFamily="18" charset="0"/>
              </a:rPr>
              <a:t>Character </a:t>
            </a:r>
            <a:r>
              <a:rPr lang="en-IN" sz="1400" dirty="0">
                <a:solidFill>
                  <a:schemeClr val="tx1"/>
                </a:solidFill>
                <a:latin typeface="Times New Roman" pitchFamily="18" charset="0"/>
                <a:ea typeface="Roboto Light" panose="02000000000000000000" pitchFamily="2" charset="0"/>
                <a:cs typeface="Times New Roman" pitchFamily="18" charset="0"/>
              </a:rPr>
              <a:t>constants – ‘a’ , ’A’ , ‘z’ , ‘=’ , ‘9’</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688899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 y="381000"/>
            <a:ext cx="8686800"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785868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533400" y="1512733"/>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15" name="Group 11"/>
          <p:cNvGrpSpPr>
            <a:grpSpLocks/>
          </p:cNvGrpSpPr>
          <p:nvPr/>
        </p:nvGrpSpPr>
        <p:grpSpPr bwMode="auto">
          <a:xfrm>
            <a:off x="4643484" y="4214944"/>
            <a:ext cx="4357672" cy="2358683"/>
            <a:chOff x="-103" y="-53"/>
            <a:chExt cx="6287" cy="815"/>
          </a:xfrm>
        </p:grpSpPr>
        <p:sp>
          <p:nvSpPr>
            <p:cNvPr id="17"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18"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19" name="Group 16"/>
          <p:cNvGrpSpPr>
            <a:grpSpLocks/>
          </p:cNvGrpSpPr>
          <p:nvPr/>
        </p:nvGrpSpPr>
        <p:grpSpPr bwMode="auto">
          <a:xfrm>
            <a:off x="4629086" y="5588746"/>
            <a:ext cx="3615322" cy="417461"/>
            <a:chOff x="112" y="88"/>
            <a:chExt cx="6072" cy="616"/>
          </a:xfrm>
        </p:grpSpPr>
        <p:sp>
          <p:nvSpPr>
            <p:cNvPr id="20"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1"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2" name="Rectangle 20"/>
          <p:cNvSpPr>
            <a:spLocks/>
          </p:cNvSpPr>
          <p:nvPr/>
        </p:nvSpPr>
        <p:spPr bwMode="auto">
          <a:xfrm>
            <a:off x="4562400" y="2198173"/>
            <a:ext cx="3682008" cy="1125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23" name="TextBox 22"/>
          <p:cNvSpPr txBox="1"/>
          <p:nvPr/>
        </p:nvSpPr>
        <p:spPr>
          <a:xfrm>
            <a:off x="5286380" y="2256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24" name="TextBox 23"/>
          <p:cNvSpPr txBox="1"/>
          <p:nvPr/>
        </p:nvSpPr>
        <p:spPr>
          <a:xfrm>
            <a:off x="886892" y="1230412"/>
            <a:ext cx="7635448" cy="4185761"/>
          </a:xfrm>
          <a:prstGeom prst="rect">
            <a:avLst/>
          </a:prstGeom>
          <a:noFill/>
        </p:spPr>
        <p:txBody>
          <a:bodyPr wrap="square" rtlCol="0">
            <a:spAutoFit/>
          </a:bodyPr>
          <a:lstStyle/>
          <a:p>
            <a:r>
              <a:rPr lang="en-IN" sz="1400" b="1" dirty="0" smtClean="0">
                <a:solidFill>
                  <a:schemeClr val="tx1"/>
                </a:solidFill>
                <a:latin typeface="Times New Roman" pitchFamily="18" charset="0"/>
                <a:ea typeface="Roboto Black" panose="02000000000000000000" pitchFamily="2" charset="0"/>
                <a:cs typeface="Times New Roman" pitchFamily="18" charset="0"/>
              </a:rPr>
              <a:t>VARIABLES</a:t>
            </a:r>
          </a:p>
          <a:p>
            <a:pPr marL="285750" indent="-2857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An variable is an entity that does change.</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In programming we have to store the result of calculations and it is stored in the computer memory.</a:t>
            </a:r>
          </a:p>
          <a:p>
            <a:pPr algn="l"/>
            <a:endParaRPr lang="en-US" sz="1400" b="1" dirty="0" smtClean="0">
              <a:solidFill>
                <a:schemeClr val="bg1"/>
              </a:solidFill>
              <a:latin typeface="Times New Roman" pitchFamily="18" charset="0"/>
              <a:ea typeface="Roboto Light" panose="02000000000000000000" pitchFamily="2" charset="0"/>
              <a:cs typeface="Times New Roman" pitchFamily="18" charset="0"/>
            </a:endParaRPr>
          </a:p>
          <a:p>
            <a:pPr algn="l"/>
            <a:r>
              <a:rPr lang="en-US" sz="1400" b="1" dirty="0" smtClean="0">
                <a:solidFill>
                  <a:schemeClr val="tx1"/>
                </a:solidFill>
                <a:latin typeface="Times New Roman" pitchFamily="18" charset="0"/>
                <a:ea typeface="Roboto Black" panose="02000000000000000000" pitchFamily="2" charset="0"/>
                <a:cs typeface="Times New Roman" pitchFamily="18" charset="0"/>
              </a:rPr>
              <a:t>MEMORY CELLS</a:t>
            </a:r>
          </a:p>
          <a:p>
            <a:pPr marL="0" indent="0" algn="l">
              <a:buFont typeface="Wingdings" pitchFamily="2" charset="2"/>
              <a:buChar char="v"/>
            </a:pPr>
            <a:endParaRPr lang="en-US" sz="1400" dirty="0" smtClean="0">
              <a:latin typeface="Times New Roman" pitchFamily="18" charset="0"/>
              <a:ea typeface="Roboto Black" panose="02000000000000000000" pitchFamily="2" charset="0"/>
              <a:cs typeface="Times New Roman" pitchFamily="18" charset="0"/>
            </a:endParaRPr>
          </a:p>
          <a:p>
            <a:pPr marL="0" indent="0" algn="l">
              <a:buFont typeface="Wingdings" pitchFamily="2" charset="2"/>
              <a:buChar char="v"/>
            </a:pPr>
            <a:endParaRPr lang="en-US" sz="1400" dirty="0" smtClean="0">
              <a:latin typeface="Times New Roman" pitchFamily="18" charset="0"/>
              <a:ea typeface="Roboto Lt" pitchFamily="2" charset="0"/>
              <a:cs typeface="Times New Roman" pitchFamily="18" charset="0"/>
            </a:endParaRPr>
          </a:p>
          <a:p>
            <a:pPr marL="0" indent="0" algn="l"/>
            <a:r>
              <a:rPr lang="en-US" sz="1400" dirty="0" smtClean="0">
                <a:latin typeface="Times New Roman" pitchFamily="18" charset="0"/>
                <a:ea typeface="Roboto Light" panose="02000000000000000000" pitchFamily="2" charset="0"/>
                <a:cs typeface="Times New Roman" pitchFamily="18" charset="0"/>
              </a:rPr>
              <a:t>            </a:t>
            </a:r>
          </a:p>
          <a:p>
            <a:pPr marL="0" indent="0" algn="l"/>
            <a:r>
              <a:rPr lang="en-US" sz="1400" dirty="0">
                <a:latin typeface="Times New Roman" pitchFamily="18" charset="0"/>
                <a:ea typeface="Roboto Light" panose="02000000000000000000" pitchFamily="2" charset="0"/>
                <a:cs typeface="Times New Roman" pitchFamily="18" charset="0"/>
              </a:rPr>
              <a:t> </a:t>
            </a:r>
            <a:r>
              <a:rPr lang="en-US" sz="1400" dirty="0" smtClean="0">
                <a:latin typeface="Times New Roman" pitchFamily="18" charset="0"/>
                <a:ea typeface="Roboto Light" panose="02000000000000000000" pitchFamily="2" charset="0"/>
                <a:cs typeface="Times New Roman" pitchFamily="18" charset="0"/>
              </a:rPr>
              <a:t>        x    684521</a:t>
            </a:r>
          </a:p>
          <a:p>
            <a:pPr marL="0" indent="0" algn="l">
              <a:buFont typeface="Wingdings" pitchFamily="2" charset="2"/>
              <a:buChar char="v"/>
            </a:pPr>
            <a:endParaRPr lang="en-US" sz="1400" dirty="0" smtClean="0">
              <a:latin typeface="Times New Roman" pitchFamily="18" charset="0"/>
              <a:ea typeface="Roboto Lt" pitchFamily="2" charset="0"/>
              <a:cs typeface="Times New Roman" pitchFamily="18" charset="0"/>
            </a:endParaRPr>
          </a:p>
          <a:p>
            <a:pPr marL="0" indent="0" algn="l">
              <a:buFont typeface="Wingdings" pitchFamily="2" charset="2"/>
              <a:buChar char="v"/>
            </a:pPr>
            <a:endParaRPr lang="en-US" sz="1400" dirty="0" smtClean="0">
              <a:latin typeface="Times New Roman" pitchFamily="18" charset="0"/>
              <a:ea typeface="Roboto Lt" pitchFamily="2" charset="0"/>
              <a:cs typeface="Times New Roman" pitchFamily="18" charset="0"/>
            </a:endParaRPr>
          </a:p>
          <a:p>
            <a:pPr marL="0" indent="0" algn="l"/>
            <a:endParaRPr lang="en-US" sz="1400" dirty="0" smtClean="0">
              <a:latin typeface="Times New Roman" pitchFamily="18" charset="0"/>
              <a:ea typeface="Roboto Lt" pitchFamily="2" charset="0"/>
              <a:cs typeface="Times New Roman" pitchFamily="18" charset="0"/>
            </a:endParaRPr>
          </a:p>
          <a:p>
            <a:pPr marL="0" indent="0" algn="l">
              <a:buFont typeface="Wingdings" pitchFamily="2" charset="2"/>
              <a:buChar char="v"/>
            </a:pPr>
            <a:endParaRPr lang="en-US" sz="1400" dirty="0" smtClean="0">
              <a:latin typeface="Times New Roman" pitchFamily="18" charset="0"/>
              <a:ea typeface="Roboto Lt" pitchFamily="2" charset="0"/>
              <a:cs typeface="Times New Roman" pitchFamily="18" charset="0"/>
            </a:endParaRPr>
          </a:p>
          <a:p>
            <a:pPr marL="0" indent="0" algn="l">
              <a:buFont typeface="Wingdings" pitchFamily="2" charset="2"/>
              <a:buChar char="v"/>
            </a:pPr>
            <a:endParaRPr lang="en-US" sz="1400" dirty="0" smtClean="0">
              <a:latin typeface="Times New Roman" pitchFamily="18" charset="0"/>
              <a:ea typeface="Roboto Lt" pitchFamily="2" charset="0"/>
              <a:cs typeface="Times New Roman" pitchFamily="18" charset="0"/>
            </a:endParaRPr>
          </a:p>
          <a:p>
            <a:pPr marL="285750" indent="-2857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Variable names are the names given to the memory locations. </a:t>
            </a:r>
          </a:p>
          <a:p>
            <a:pPr marL="0" indent="0">
              <a:buNone/>
            </a:pPr>
            <a:endParaRPr lang="en-IN" sz="1400" b="1" dirty="0" smtClean="0">
              <a:latin typeface="Roboto Lt" pitchFamily="2" charset="0"/>
              <a:ea typeface="Roboto Lt" pitchFamily="2" charset="0"/>
              <a:cs typeface="Times New Roman" pitchFamily="18" charset="0"/>
            </a:endParaRPr>
          </a:p>
        </p:txBody>
      </p:sp>
      <p:graphicFrame>
        <p:nvGraphicFramePr>
          <p:cNvPr id="26" name="Table 25"/>
          <p:cNvGraphicFramePr>
            <a:graphicFrameLocks noGrp="1"/>
          </p:cNvGraphicFramePr>
          <p:nvPr>
            <p:extLst>
              <p:ext uri="{D42A27DB-BD31-4B8C-83A1-F6EECF244321}">
                <p14:modId xmlns="" xmlns:p14="http://schemas.microsoft.com/office/powerpoint/2010/main" val="194759366"/>
              </p:ext>
            </p:extLst>
          </p:nvPr>
        </p:nvGraphicFramePr>
        <p:xfrm>
          <a:off x="2373447" y="2900483"/>
          <a:ext cx="4968552" cy="1965632"/>
        </p:xfrm>
        <a:graphic>
          <a:graphicData uri="http://schemas.openxmlformats.org/drawingml/2006/table">
            <a:tbl>
              <a:tblPr firstRow="1" bandRow="1">
                <a:tableStyleId>{5C22544A-7EE6-4342-B048-85BDC9FD1C3A}</a:tableStyleId>
              </a:tblPr>
              <a:tblGrid>
                <a:gridCol w="1656184"/>
                <a:gridCol w="1656184"/>
                <a:gridCol w="1656184"/>
              </a:tblGrid>
              <a:tr h="491408">
                <a:tc>
                  <a:txBody>
                    <a:bodyPr/>
                    <a:lstStyle/>
                    <a:p>
                      <a:endParaRPr lang="en-IN" sz="2400" dirty="0"/>
                    </a:p>
                  </a:txBody>
                  <a:tcPr marT="60960" marB="60960"/>
                </a:tc>
                <a:tc>
                  <a:txBody>
                    <a:bodyPr/>
                    <a:lstStyle/>
                    <a:p>
                      <a:endParaRPr lang="en-IN" sz="2400" dirty="0"/>
                    </a:p>
                  </a:txBody>
                  <a:tcPr marT="60960" marB="60960"/>
                </a:tc>
                <a:tc>
                  <a:txBody>
                    <a:bodyPr/>
                    <a:lstStyle/>
                    <a:p>
                      <a:endParaRPr lang="en-IN" sz="2400" dirty="0"/>
                    </a:p>
                  </a:txBody>
                  <a:tcPr marT="60960" marB="60960"/>
                </a:tc>
              </a:tr>
              <a:tr h="491408">
                <a:tc>
                  <a:txBody>
                    <a:bodyPr/>
                    <a:lstStyle/>
                    <a:p>
                      <a:r>
                        <a:rPr lang="en-IN" sz="1600" dirty="0" smtClean="0">
                          <a:latin typeface="Roboto Light" panose="02000000000000000000" pitchFamily="2" charset="0"/>
                          <a:ea typeface="Roboto Light" panose="02000000000000000000" pitchFamily="2" charset="0"/>
                          <a:cs typeface="Times New Roman" pitchFamily="18" charset="0"/>
                        </a:rPr>
                        <a:t>20</a:t>
                      </a:r>
                      <a:endParaRPr lang="en-IN" sz="1600" dirty="0">
                        <a:latin typeface="Roboto Light" panose="02000000000000000000" pitchFamily="2" charset="0"/>
                        <a:ea typeface="Roboto Light" panose="02000000000000000000" pitchFamily="2" charset="0"/>
                        <a:cs typeface="Times New Roman" pitchFamily="18" charset="0"/>
                      </a:endParaRPr>
                    </a:p>
                  </a:txBody>
                  <a:tcPr marT="60960" marB="60960"/>
                </a:tc>
                <a:tc>
                  <a:txBody>
                    <a:bodyPr/>
                    <a:lstStyle/>
                    <a:p>
                      <a:endParaRPr lang="en-IN" sz="2400" dirty="0"/>
                    </a:p>
                  </a:txBody>
                  <a:tcPr marT="60960" marB="60960"/>
                </a:tc>
                <a:tc>
                  <a:txBody>
                    <a:bodyPr/>
                    <a:lstStyle/>
                    <a:p>
                      <a:endParaRPr lang="en-IN" sz="2400" dirty="0"/>
                    </a:p>
                  </a:txBody>
                  <a:tcPr marT="60960" marB="60960"/>
                </a:tc>
              </a:tr>
              <a:tr h="491408">
                <a:tc>
                  <a:txBody>
                    <a:bodyPr/>
                    <a:lstStyle/>
                    <a:p>
                      <a:endParaRPr lang="en-IN" sz="2400" dirty="0"/>
                    </a:p>
                  </a:txBody>
                  <a:tcPr marT="60960" marB="60960"/>
                </a:tc>
                <a:tc>
                  <a:txBody>
                    <a:bodyPr/>
                    <a:lstStyle/>
                    <a:p>
                      <a:endParaRPr lang="en-IN" sz="2400" dirty="0"/>
                    </a:p>
                  </a:txBody>
                  <a:tcPr marT="60960" marB="60960"/>
                </a:tc>
                <a:tc>
                  <a:txBody>
                    <a:bodyPr/>
                    <a:lstStyle/>
                    <a:p>
                      <a:endParaRPr lang="en-IN" sz="2400"/>
                    </a:p>
                  </a:txBody>
                  <a:tcPr marT="60960" marB="60960"/>
                </a:tc>
              </a:tr>
              <a:tr h="491408">
                <a:tc>
                  <a:txBody>
                    <a:bodyPr/>
                    <a:lstStyle/>
                    <a:p>
                      <a:endParaRPr lang="en-IN" sz="2400" dirty="0"/>
                    </a:p>
                  </a:txBody>
                  <a:tcPr marT="60960" marB="60960"/>
                </a:tc>
                <a:tc>
                  <a:txBody>
                    <a:bodyPr/>
                    <a:lstStyle/>
                    <a:p>
                      <a:endParaRPr lang="en-IN" sz="2400"/>
                    </a:p>
                  </a:txBody>
                  <a:tcPr marT="60960" marB="60960"/>
                </a:tc>
                <a:tc>
                  <a:txBody>
                    <a:bodyPr/>
                    <a:lstStyle/>
                    <a:p>
                      <a:endParaRPr lang="en-IN" sz="2400" dirty="0"/>
                    </a:p>
                  </a:txBody>
                  <a:tcPr marT="60960" marB="60960"/>
                </a:tc>
              </a:tr>
            </a:tbl>
          </a:graphicData>
        </a:graphic>
      </p:graphicFrame>
    </p:spTree>
    <p:extLst>
      <p:ext uri="{BB962C8B-B14F-4D97-AF65-F5344CB8AC3E}">
        <p14:creationId xmlns="" xmlns:p14="http://schemas.microsoft.com/office/powerpoint/2010/main" val="183838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graphicFrame>
        <p:nvGraphicFramePr>
          <p:cNvPr id="26" name="Table 25"/>
          <p:cNvGraphicFramePr>
            <a:graphicFrameLocks noGrp="1"/>
          </p:cNvGraphicFramePr>
          <p:nvPr>
            <p:extLst>
              <p:ext uri="{D42A27DB-BD31-4B8C-83A1-F6EECF244321}">
                <p14:modId xmlns="" xmlns:p14="http://schemas.microsoft.com/office/powerpoint/2010/main" val="3012415547"/>
              </p:ext>
            </p:extLst>
          </p:nvPr>
        </p:nvGraphicFramePr>
        <p:xfrm>
          <a:off x="2015547" y="1802706"/>
          <a:ext cx="5426646" cy="1977812"/>
        </p:xfrm>
        <a:graphic>
          <a:graphicData uri="http://schemas.openxmlformats.org/drawingml/2006/table">
            <a:tbl>
              <a:tblPr firstRow="1" bandRow="1">
                <a:tableStyleId>{5C22544A-7EE6-4342-B048-85BDC9FD1C3A}</a:tableStyleId>
              </a:tblPr>
              <a:tblGrid>
                <a:gridCol w="1808882"/>
                <a:gridCol w="1808882"/>
                <a:gridCol w="1808882"/>
              </a:tblGrid>
              <a:tr h="494453">
                <a:tc>
                  <a:txBody>
                    <a:bodyPr/>
                    <a:lstStyle/>
                    <a:p>
                      <a:endParaRPr lang="en-IN" sz="2400" dirty="0"/>
                    </a:p>
                  </a:txBody>
                  <a:tcPr marT="60960" marB="60960"/>
                </a:tc>
                <a:tc>
                  <a:txBody>
                    <a:bodyPr/>
                    <a:lstStyle/>
                    <a:p>
                      <a:endParaRPr lang="en-IN" sz="2400" dirty="0"/>
                    </a:p>
                  </a:txBody>
                  <a:tcPr marT="60960" marB="60960"/>
                </a:tc>
                <a:tc>
                  <a:txBody>
                    <a:bodyPr/>
                    <a:lstStyle/>
                    <a:p>
                      <a:endParaRPr lang="en-IN" sz="2400" dirty="0"/>
                    </a:p>
                  </a:txBody>
                  <a:tcPr marT="60960" marB="60960"/>
                </a:tc>
              </a:tr>
              <a:tr h="494453">
                <a:tc>
                  <a:txBody>
                    <a:bodyPr/>
                    <a:lstStyle/>
                    <a:p>
                      <a:r>
                        <a:rPr lang="en-IN" sz="1900" dirty="0" smtClean="0">
                          <a:latin typeface="Times New Roman" pitchFamily="18" charset="0"/>
                          <a:ea typeface="Roboto Light" panose="02000000000000000000" pitchFamily="2" charset="0"/>
                          <a:cs typeface="Times New Roman" pitchFamily="18" charset="0"/>
                        </a:rPr>
                        <a:t>50</a:t>
                      </a:r>
                      <a:endParaRPr lang="en-IN" sz="1900" dirty="0">
                        <a:latin typeface="Times New Roman" pitchFamily="18" charset="0"/>
                        <a:ea typeface="Roboto Light" panose="02000000000000000000" pitchFamily="2" charset="0"/>
                        <a:cs typeface="Times New Roman" pitchFamily="18" charset="0"/>
                      </a:endParaRPr>
                    </a:p>
                  </a:txBody>
                  <a:tcPr marT="60960" marB="60960"/>
                </a:tc>
                <a:tc>
                  <a:txBody>
                    <a:bodyPr/>
                    <a:lstStyle/>
                    <a:p>
                      <a:endParaRPr lang="en-IN" sz="1900" dirty="0">
                        <a:latin typeface="Roboto Lt" pitchFamily="2" charset="0"/>
                        <a:ea typeface="Roboto Lt" pitchFamily="2" charset="0"/>
                      </a:endParaRPr>
                    </a:p>
                  </a:txBody>
                  <a:tcPr marT="60960" marB="60960"/>
                </a:tc>
                <a:tc>
                  <a:txBody>
                    <a:bodyPr/>
                    <a:lstStyle/>
                    <a:p>
                      <a:endParaRPr lang="en-IN" sz="2400"/>
                    </a:p>
                  </a:txBody>
                  <a:tcPr marT="60960" marB="60960"/>
                </a:tc>
              </a:tr>
              <a:tr h="494453">
                <a:tc>
                  <a:txBody>
                    <a:bodyPr/>
                    <a:lstStyle/>
                    <a:p>
                      <a:endParaRPr lang="en-IN" sz="2400" dirty="0"/>
                    </a:p>
                  </a:txBody>
                  <a:tcPr marT="60960" marB="60960"/>
                </a:tc>
                <a:tc>
                  <a:txBody>
                    <a:bodyPr/>
                    <a:lstStyle/>
                    <a:p>
                      <a:endParaRPr lang="en-IN" sz="2400"/>
                    </a:p>
                  </a:txBody>
                  <a:tcPr marT="60960" marB="60960"/>
                </a:tc>
                <a:tc>
                  <a:txBody>
                    <a:bodyPr/>
                    <a:lstStyle/>
                    <a:p>
                      <a:endParaRPr lang="en-IN" sz="2400" dirty="0"/>
                    </a:p>
                  </a:txBody>
                  <a:tcPr marT="60960" marB="60960"/>
                </a:tc>
              </a:tr>
              <a:tr h="494453">
                <a:tc>
                  <a:txBody>
                    <a:bodyPr/>
                    <a:lstStyle/>
                    <a:p>
                      <a:endParaRPr lang="en-IN" sz="2400"/>
                    </a:p>
                  </a:txBody>
                  <a:tcPr marT="60960" marB="60960"/>
                </a:tc>
                <a:tc>
                  <a:txBody>
                    <a:bodyPr/>
                    <a:lstStyle/>
                    <a:p>
                      <a:endParaRPr lang="en-IN" sz="2400"/>
                    </a:p>
                  </a:txBody>
                  <a:tcPr marT="60960" marB="60960"/>
                </a:tc>
                <a:tc>
                  <a:txBody>
                    <a:bodyPr/>
                    <a:lstStyle/>
                    <a:p>
                      <a:endParaRPr lang="en-IN" sz="2400" dirty="0"/>
                    </a:p>
                  </a:txBody>
                  <a:tcPr marT="60960" marB="60960"/>
                </a:tc>
              </a:tr>
            </a:tbl>
          </a:graphicData>
        </a:graphic>
      </p:graphicFrame>
      <p:sp>
        <p:nvSpPr>
          <p:cNvPr id="30" name="TextBox 29"/>
          <p:cNvSpPr txBox="1"/>
          <p:nvPr/>
        </p:nvSpPr>
        <p:spPr>
          <a:xfrm>
            <a:off x="534124" y="2331764"/>
            <a:ext cx="1357322" cy="307777"/>
          </a:xfrm>
          <a:prstGeom prst="rect">
            <a:avLst/>
          </a:prstGeom>
          <a:noFill/>
        </p:spPr>
        <p:txBody>
          <a:bodyPr wrap="square" rtlCol="0">
            <a:spAutoFit/>
          </a:bodyPr>
          <a:lstStyle/>
          <a:p>
            <a:r>
              <a:rPr lang="en-US" sz="1400" dirty="0" smtClean="0">
                <a:latin typeface="Times New Roman" pitchFamily="18" charset="0"/>
                <a:ea typeface="Roboto Light" panose="02000000000000000000" pitchFamily="2" charset="0"/>
                <a:cs typeface="Times New Roman" pitchFamily="18" charset="0"/>
              </a:rPr>
              <a:t>x    684521</a:t>
            </a:r>
            <a:endParaRPr lang="en-IN" sz="1400" dirty="0">
              <a:latin typeface="Times New Roman" pitchFamily="18" charset="0"/>
              <a:ea typeface="Roboto Light" panose="02000000000000000000" pitchFamily="2" charset="0"/>
              <a:cs typeface="Times New Roman" pitchFamily="18" charset="0"/>
            </a:endParaRPr>
          </a:p>
        </p:txBody>
      </p:sp>
      <p:sp>
        <p:nvSpPr>
          <p:cNvPr id="34" name="TextBox 33"/>
          <p:cNvSpPr txBox="1"/>
          <p:nvPr/>
        </p:nvSpPr>
        <p:spPr>
          <a:xfrm>
            <a:off x="1285798" y="3896091"/>
            <a:ext cx="6686576" cy="1569660"/>
          </a:xfrm>
          <a:prstGeom prst="rect">
            <a:avLst/>
          </a:prstGeom>
          <a:noFill/>
        </p:spPr>
        <p:txBody>
          <a:bodyPr wrap="square" rtlCol="0">
            <a:spAutoFit/>
          </a:bodyPr>
          <a:lstStyle/>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TYPES OF VARIABLES</a:t>
            </a:r>
          </a:p>
          <a:p>
            <a:pPr marL="0" indent="0" algn="l">
              <a:buNone/>
            </a:pPr>
            <a:endParaRPr lang="en-US" sz="1400" b="1" dirty="0" smtClean="0">
              <a:latin typeface="Times New Roman" pitchFamily="18" charset="0"/>
              <a:ea typeface="Roboto Lt"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The memory cells can contain Integer, Floating point and Character constants.</a:t>
            </a:r>
          </a:p>
          <a:p>
            <a:pPr marL="285750" indent="-285750" algn="l">
              <a:buFont typeface="Wingdings" panose="05000000000000000000" pitchFamily="2" charset="2"/>
              <a:buChar char="ü"/>
            </a:pPr>
            <a:endParaRPr lang="en-US"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Type of a variable is nothing but the type of constant that the variable can store.   </a:t>
            </a:r>
          </a:p>
          <a:p>
            <a:pPr marL="0" indent="0" algn="l"/>
            <a:endParaRPr lang="en-US" sz="1200" dirty="0" smtClean="0">
              <a:latin typeface="Roboto Light" panose="02000000000000000000" pitchFamily="2" charset="0"/>
              <a:ea typeface="Roboto Light" panose="02000000000000000000" pitchFamily="2" charset="0"/>
              <a:cs typeface="Times New Roman" pitchFamily="18" charset="0"/>
            </a:endParaRPr>
          </a:p>
          <a:p>
            <a:endParaRPr lang="en-IN" sz="1400" dirty="0">
              <a:latin typeface="Roboto" pitchFamily="2" charset="0"/>
              <a:ea typeface="Roboto" pitchFamily="2" charset="0"/>
            </a:endParaRPr>
          </a:p>
        </p:txBody>
      </p:sp>
    </p:spTree>
    <p:extLst>
      <p:ext uri="{BB962C8B-B14F-4D97-AF65-F5344CB8AC3E}">
        <p14:creationId xmlns="" xmlns:p14="http://schemas.microsoft.com/office/powerpoint/2010/main" val="2121599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IN" sz="1600" b="1" dirty="0" smtClean="0">
                <a:solidFill>
                  <a:schemeClr val="tx1"/>
                </a:solidFill>
                <a:latin typeface="Roboto Black" panose="02000000000000000000" pitchFamily="2" charset="0"/>
                <a:ea typeface="Roboto Black" panose="02000000000000000000" pitchFamily="2" charset="0"/>
                <a:cs typeface="Times New Roman" pitchFamily="18" charset="0"/>
              </a:rPr>
              <a:t>OPERATORS</a:t>
            </a:r>
            <a:endParaRPr lang="en-US" sz="1600" b="1" dirty="0">
              <a:solidFill>
                <a:schemeClr val="tx1"/>
              </a:solidFill>
              <a:latin typeface="Roboto Black" panose="02000000000000000000" pitchFamily="2" charset="0"/>
              <a:ea typeface="Roboto Black" panose="02000000000000000000"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1523987"/>
            <a:ext cx="8715436" cy="3600986"/>
          </a:xfrm>
          <a:prstGeom prst="rect">
            <a:avLst/>
          </a:prstGeom>
          <a:noFill/>
        </p:spPr>
        <p:txBody>
          <a:bodyPr wrap="square" rtlCol="0">
            <a:spAutoFit/>
          </a:bodyPr>
          <a:lstStyle/>
          <a:p>
            <a:pPr marL="285750" indent="-285750" algn="l">
              <a:buFont typeface="Wingdings" panose="05000000000000000000" pitchFamily="2" charset="2"/>
              <a:buChar char="§"/>
            </a:pPr>
            <a:r>
              <a:rPr lang="en-US" sz="1400" dirty="0" smtClean="0">
                <a:latin typeface="Times New Roman" pitchFamily="18" charset="0"/>
                <a:ea typeface="Roboto Light" panose="02000000000000000000" pitchFamily="2" charset="0"/>
                <a:cs typeface="Times New Roman" pitchFamily="18" charset="0"/>
              </a:rPr>
              <a:t>An operator is a symbol that tells the compiler to perform specific mathematical or logical manipulations.</a:t>
            </a:r>
          </a:p>
          <a:p>
            <a:pPr algn="l"/>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
            </a:pPr>
            <a:r>
              <a:rPr lang="en-IN" sz="1400" dirty="0" smtClean="0">
                <a:latin typeface="Times New Roman" pitchFamily="18" charset="0"/>
                <a:ea typeface="Roboto Light" panose="02000000000000000000" pitchFamily="2" charset="0"/>
                <a:cs typeface="Times New Roman" pitchFamily="18" charset="0"/>
              </a:rPr>
              <a:t>C language is rich in built-in operators and provides the following types of operators:</a:t>
            </a:r>
          </a:p>
          <a:p>
            <a:pPr algn="l">
              <a:buFont typeface="Wingdings" pitchFamily="2" charset="2"/>
              <a:buChar char="Ø"/>
            </a:pPr>
            <a:endParaRPr lang="en-US" sz="1400" b="1"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Arithmetic operators</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Relational operators</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Logical operators</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Bitwise operators</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Assignment operators</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MISC operators</a:t>
            </a:r>
          </a:p>
          <a:p>
            <a:pPr algn="l">
              <a:buFont typeface="Wingdings" pitchFamily="2" charset="2"/>
              <a:buChar char="Ø"/>
            </a:pPr>
            <a:endParaRPr lang="en-US" sz="1800" b="1" dirty="0" smtClean="0">
              <a:latin typeface="Times New Roman" pitchFamily="18" charset="0"/>
              <a:cs typeface="Times New Roman" pitchFamily="18" charset="0"/>
            </a:endParaRPr>
          </a:p>
        </p:txBody>
      </p:sp>
      <p:sp>
        <p:nvSpPr>
          <p:cNvPr id="37" name="TextBox 36"/>
          <p:cNvSpPr txBox="1"/>
          <p:nvPr/>
        </p:nvSpPr>
        <p:spPr>
          <a:xfrm>
            <a:off x="1547664" y="1619238"/>
            <a:ext cx="5184576"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159576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666731"/>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IN" sz="1600" b="1" dirty="0" smtClean="0">
                <a:solidFill>
                  <a:schemeClr val="tx1"/>
                </a:solidFill>
                <a:latin typeface="Times New Roman" pitchFamily="18" charset="0"/>
                <a:ea typeface="Roboto Black" panose="02000000000000000000" pitchFamily="2" charset="0"/>
                <a:cs typeface="Times New Roman" pitchFamily="18" charset="0"/>
              </a:rPr>
              <a:t>Relational operators</a:t>
            </a:r>
            <a:endParaRPr lang="en-US" sz="1600" b="1" dirty="0">
              <a:solidFill>
                <a:schemeClr val="tx1"/>
              </a:solidFill>
              <a:latin typeface="Times New Roman" pitchFamily="18" charset="0"/>
              <a:ea typeface="Roboto Black" panose="02000000000000000000"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7" name="TextBox 36"/>
          <p:cNvSpPr txBox="1"/>
          <p:nvPr/>
        </p:nvSpPr>
        <p:spPr>
          <a:xfrm>
            <a:off x="-12087" y="1428736"/>
            <a:ext cx="9144000" cy="4462760"/>
          </a:xfrm>
          <a:prstGeom prst="rect">
            <a:avLst/>
          </a:prstGeom>
          <a:noFill/>
        </p:spPr>
        <p:txBody>
          <a:bodyPr wrap="square" rtlCol="0">
            <a:spAutoFit/>
          </a:bodyPr>
          <a:lstStyle/>
          <a:p>
            <a:pPr lvl="0" algn="just"/>
            <a:r>
              <a:rPr lang="en-IN" sz="1400" b="1" dirty="0">
                <a:solidFill>
                  <a:srgbClr val="FFFF00"/>
                </a:solidFill>
                <a:latin typeface="Times New Roman" pitchFamily="18" charset="0"/>
                <a:ea typeface="Roboto Light" panose="02000000000000000000" pitchFamily="2" charset="0"/>
                <a:cs typeface="Times New Roman" pitchFamily="18" charset="0"/>
              </a:rPr>
              <a:t> </a:t>
            </a:r>
            <a:r>
              <a:rPr lang="en-US" sz="1400" dirty="0" smtClean="0">
                <a:latin typeface="Times New Roman" pitchFamily="18" charset="0"/>
                <a:ea typeface="Roboto Light" panose="02000000000000000000" pitchFamily="2" charset="0"/>
                <a:cs typeface="Times New Roman" pitchFamily="18" charset="0"/>
              </a:rPr>
              <a:t>There are following relational operators supported by C++ language</a:t>
            </a:r>
          </a:p>
          <a:p>
            <a:pPr lvl="0" algn="just"/>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lvl="0" algn="just" eaLnBrk="0" hangingPunct="0"/>
            <a:r>
              <a:rPr lang="en-US" sz="1400" b="1" dirty="0" smtClean="0">
                <a:solidFill>
                  <a:schemeClr val="tx1"/>
                </a:solidFill>
                <a:latin typeface="Times New Roman" pitchFamily="18" charset="0"/>
                <a:ea typeface="Roboto Black" panose="02000000000000000000" pitchFamily="2" charset="0"/>
                <a:cs typeface="Times New Roman" pitchFamily="18" charset="0"/>
              </a:rPr>
              <a:t>Assume variable A holds 10 and variable B holds 20, then</a:t>
            </a:r>
          </a:p>
          <a:p>
            <a:pPr lvl="0" algn="just" eaLnBrk="0" hangingPunct="0"/>
            <a:endParaRPr lang="en-IN" sz="1400" b="1" dirty="0" smtClean="0">
              <a:solidFill>
                <a:schemeClr val="tx1"/>
              </a:solidFill>
              <a:latin typeface="Times New Roman" pitchFamily="18" charset="0"/>
              <a:ea typeface="Roboto Black"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values of two operands are equal or not, if yes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 B) is not true.</a:t>
            </a: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values of two operands are equal or not, if values are not equal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 B) is true.</a:t>
            </a: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&gt;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 of left operand is greater than the value of right operand, if yes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&gt; B) is not true.</a:t>
            </a: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&lt;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 of left operand is less than the value of right operand, if yes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&lt; B) is true.</a:t>
            </a: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&gt;=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 of left operand is greater than or equal to the value of right operand, if yes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&gt;= B) is not true.</a:t>
            </a: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&lt;=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Checks if the value of left operand is less than or equal to the value of right operand, if yes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&lt;= B) is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a:endParaRPr lang="en-IN" sz="1600" dirty="0" smtClean="0">
              <a:latin typeface="Times New Roman" pitchFamily="18" charset="0"/>
              <a:cs typeface="Times New Roman"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07791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xEl>
                                              <p:pRg st="0" end="0"/>
                                            </p:txEl>
                                          </p:spTgt>
                                        </p:tgtEl>
                                        <p:attrNameLst>
                                          <p:attrName>style.visibility</p:attrName>
                                        </p:attrNameLst>
                                      </p:cBhvr>
                                      <p:to>
                                        <p:strVal val="visible"/>
                                      </p:to>
                                    </p:set>
                                    <p:anim calcmode="lin" valueType="num">
                                      <p:cBhvr additive="base">
                                        <p:cTn id="1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 calcmode="lin" valueType="num">
                                      <p:cBhvr additive="base">
                                        <p:cTn id="17"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
                                            <p:txEl>
                                              <p:pRg st="4" end="4"/>
                                            </p:txEl>
                                          </p:spTgt>
                                        </p:tgtEl>
                                        <p:attrNameLst>
                                          <p:attrName>style.visibility</p:attrName>
                                        </p:attrNameLst>
                                      </p:cBhvr>
                                      <p:to>
                                        <p:strVal val="visible"/>
                                      </p:to>
                                    </p:set>
                                    <p:anim calcmode="lin" valueType="num">
                                      <p:cBhvr additive="base">
                                        <p:cTn id="21"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xEl>
                                              <p:pRg st="5" end="5"/>
                                            </p:txEl>
                                          </p:spTgt>
                                        </p:tgtEl>
                                        <p:attrNameLst>
                                          <p:attrName>style.visibility</p:attrName>
                                        </p:attrNameLst>
                                      </p:cBhvr>
                                      <p:to>
                                        <p:strVal val="visible"/>
                                      </p:to>
                                    </p:set>
                                    <p:anim calcmode="lin" valueType="num">
                                      <p:cBhvr additive="base">
                                        <p:cTn id="25"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6" end="6"/>
                                            </p:txEl>
                                          </p:spTgt>
                                        </p:tgtEl>
                                        <p:attrNameLst>
                                          <p:attrName>style.visibility</p:attrName>
                                        </p:attrNameLst>
                                      </p:cBhvr>
                                      <p:to>
                                        <p:strVal val="visible"/>
                                      </p:to>
                                    </p:set>
                                    <p:anim calcmode="lin" valueType="num">
                                      <p:cBhvr additive="base">
                                        <p:cTn id="29"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 calcmode="lin" valueType="num">
                                      <p:cBhvr additive="base">
                                        <p:cTn id="33"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7">
                                            <p:txEl>
                                              <p:pRg st="8" end="8"/>
                                            </p:txEl>
                                          </p:spTgt>
                                        </p:tgtEl>
                                        <p:attrNameLst>
                                          <p:attrName>style.visibility</p:attrName>
                                        </p:attrNameLst>
                                      </p:cBhvr>
                                      <p:to>
                                        <p:strVal val="visible"/>
                                      </p:to>
                                    </p:set>
                                    <p:anim calcmode="lin" valueType="num">
                                      <p:cBhvr additive="base">
                                        <p:cTn id="37"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xEl>
                                              <p:pRg st="9" end="9"/>
                                            </p:txEl>
                                          </p:spTgt>
                                        </p:tgtEl>
                                        <p:attrNameLst>
                                          <p:attrName>style.visibility</p:attrName>
                                        </p:attrNameLst>
                                      </p:cBhvr>
                                      <p:to>
                                        <p:strVal val="visible"/>
                                      </p:to>
                                    </p:set>
                                    <p:anim calcmode="lin" valueType="num">
                                      <p:cBhvr additive="base">
                                        <p:cTn id="41"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10" end="10"/>
                                            </p:txEl>
                                          </p:spTgt>
                                        </p:tgtEl>
                                        <p:attrNameLst>
                                          <p:attrName>style.visibility</p:attrName>
                                        </p:attrNameLst>
                                      </p:cBhvr>
                                      <p:to>
                                        <p:strVal val="visible"/>
                                      </p:to>
                                    </p:set>
                                    <p:anim calcmode="lin" valueType="num">
                                      <p:cBhvr additive="base">
                                        <p:cTn id="45"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7">
                                            <p:txEl>
                                              <p:pRg st="11" end="11"/>
                                            </p:txEl>
                                          </p:spTgt>
                                        </p:tgtEl>
                                        <p:attrNameLst>
                                          <p:attrName>style.visibility</p:attrName>
                                        </p:attrNameLst>
                                      </p:cBhvr>
                                      <p:to>
                                        <p:strVal val="visible"/>
                                      </p:to>
                                    </p:set>
                                    <p:anim calcmode="lin" valueType="num">
                                      <p:cBhvr additive="base">
                                        <p:cTn id="49"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xEl>
                                              <p:pRg st="12" end="12"/>
                                            </p:txEl>
                                          </p:spTgt>
                                        </p:tgtEl>
                                        <p:attrNameLst>
                                          <p:attrName>style.visibility</p:attrName>
                                        </p:attrNameLst>
                                      </p:cBhvr>
                                      <p:to>
                                        <p:strVal val="visible"/>
                                      </p:to>
                                    </p:set>
                                    <p:anim calcmode="lin" valueType="num">
                                      <p:cBhvr additive="base">
                                        <p:cTn id="53"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7">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7">
                                            <p:txEl>
                                              <p:pRg st="13" end="13"/>
                                            </p:txEl>
                                          </p:spTgt>
                                        </p:tgtEl>
                                        <p:attrNameLst>
                                          <p:attrName>style.visibility</p:attrName>
                                        </p:attrNameLst>
                                      </p:cBhvr>
                                      <p:to>
                                        <p:strVal val="visible"/>
                                      </p:to>
                                    </p:set>
                                    <p:anim calcmode="lin" valueType="num">
                                      <p:cBhvr additive="base">
                                        <p:cTn id="57"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7">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7">
                                            <p:txEl>
                                              <p:pRg st="14" end="14"/>
                                            </p:txEl>
                                          </p:spTgt>
                                        </p:tgtEl>
                                        <p:attrNameLst>
                                          <p:attrName>style.visibility</p:attrName>
                                        </p:attrNameLst>
                                      </p:cBhvr>
                                      <p:to>
                                        <p:strVal val="visible"/>
                                      </p:to>
                                    </p:set>
                                    <p:anim calcmode="lin" valueType="num">
                                      <p:cBhvr additive="base">
                                        <p:cTn id="61"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7">
                                            <p:txEl>
                                              <p:pRg st="14" end="1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7">
                                            <p:txEl>
                                              <p:pRg st="15" end="15"/>
                                            </p:txEl>
                                          </p:spTgt>
                                        </p:tgtEl>
                                        <p:attrNameLst>
                                          <p:attrName>style.visibility</p:attrName>
                                        </p:attrNameLst>
                                      </p:cBhvr>
                                      <p:to>
                                        <p:strVal val="visible"/>
                                      </p:to>
                                    </p:set>
                                    <p:anim calcmode="lin" valueType="num">
                                      <p:cBhvr additive="base">
                                        <p:cTn id="65"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952483"/>
            <a:ext cx="8268883" cy="476253"/>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IN" sz="1600" b="1" dirty="0" smtClean="0">
                <a:solidFill>
                  <a:schemeClr val="tx1"/>
                </a:solidFill>
                <a:latin typeface="Times New Roman" pitchFamily="18" charset="0"/>
                <a:ea typeface="Roboto Black" panose="02000000000000000000" pitchFamily="2" charset="0"/>
                <a:cs typeface="Times New Roman" pitchFamily="18" charset="0"/>
              </a:rPr>
              <a:t>Logical Operators</a:t>
            </a:r>
          </a:p>
          <a:p>
            <a:pPr algn="l"/>
            <a:endParaRPr lang="en-US" sz="1600" b="1" dirty="0">
              <a:solidFill>
                <a:srgbClr val="FFFFFF"/>
              </a:solidFill>
              <a:latin typeface="Roboto Black" panose="02000000000000000000" pitchFamily="2" charset="0"/>
              <a:ea typeface="Roboto Black" panose="02000000000000000000"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7" name="TextBox 36"/>
          <p:cNvSpPr txBox="1"/>
          <p:nvPr/>
        </p:nvSpPr>
        <p:spPr>
          <a:xfrm>
            <a:off x="-12087" y="1428940"/>
            <a:ext cx="9144000" cy="3539430"/>
          </a:xfrm>
          <a:prstGeom prst="rect">
            <a:avLst/>
          </a:prstGeom>
          <a:noFill/>
        </p:spPr>
        <p:txBody>
          <a:bodyPr wrap="square" rtlCol="0">
            <a:spAutoFit/>
          </a:bodyPr>
          <a:lstStyle/>
          <a:p>
            <a:pPr lvl="0" algn="just" eaLnBrk="0" hangingPunct="0"/>
            <a:r>
              <a:rPr lang="en-US" sz="1400" dirty="0" smtClean="0">
                <a:solidFill>
                  <a:schemeClr val="tx1"/>
                </a:solidFill>
                <a:latin typeface="Times New Roman" pitchFamily="18" charset="0"/>
                <a:ea typeface="Roboto Light" panose="02000000000000000000" pitchFamily="2" charset="0"/>
                <a:cs typeface="Times New Roman" pitchFamily="18" charset="0"/>
              </a:rPr>
              <a:t>There are following logical operators supported by C++ language</a:t>
            </a:r>
          </a:p>
          <a:p>
            <a:pPr lvl="0" algn="just" eaLnBrk="0" hangingPunct="0"/>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lvl="0" algn="just" eaLnBrk="0" hangingPunct="0"/>
            <a:r>
              <a:rPr lang="en-US" sz="1400" b="1" dirty="0" smtClean="0">
                <a:solidFill>
                  <a:schemeClr val="tx1"/>
                </a:solidFill>
                <a:latin typeface="Times New Roman" pitchFamily="18" charset="0"/>
                <a:ea typeface="Roboto Black" panose="02000000000000000000" pitchFamily="2" charset="0"/>
                <a:cs typeface="Times New Roman" pitchFamily="18" charset="0"/>
              </a:rPr>
              <a:t>Assume variable A holds 1 and variable B holds 0, then:</a:t>
            </a:r>
          </a:p>
          <a:p>
            <a:pPr lvl="0" algn="just" eaLnBrk="0" hangingPunct="0"/>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342900" indent="-34290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&amp;&amp;</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Called Logical AND operator. If both the operands are non-zero,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&amp;&amp; B) is false.</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Called Logical OR Operator. If any of the two operands is non-zero, then condition becomes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 B) is true.</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Called Logical NOT Operator. Use to reverses the logical state of its operand. If a condition is true, then Logical NOT operator will make false.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!(A &amp;&amp; B) is true.</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p:txBody>
      </p:sp>
    </p:spTree>
    <p:extLst>
      <p:ext uri="{BB962C8B-B14F-4D97-AF65-F5344CB8AC3E}">
        <p14:creationId xmlns="" xmlns:p14="http://schemas.microsoft.com/office/powerpoint/2010/main" val="2105386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xEl>
                                              <p:pRg st="0" end="0"/>
                                            </p:txEl>
                                          </p:spTgt>
                                        </p:tgtEl>
                                        <p:attrNameLst>
                                          <p:attrName>style.visibility</p:attrName>
                                        </p:attrNameLst>
                                      </p:cBhvr>
                                      <p:to>
                                        <p:strVal val="visible"/>
                                      </p:to>
                                    </p:set>
                                    <p:anim calcmode="lin" valueType="num">
                                      <p:cBhvr additive="base">
                                        <p:cTn id="1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 calcmode="lin" valueType="num">
                                      <p:cBhvr additive="base">
                                        <p:cTn id="17"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
                                            <p:txEl>
                                              <p:pRg st="4" end="4"/>
                                            </p:txEl>
                                          </p:spTgt>
                                        </p:tgtEl>
                                        <p:attrNameLst>
                                          <p:attrName>style.visibility</p:attrName>
                                        </p:attrNameLst>
                                      </p:cBhvr>
                                      <p:to>
                                        <p:strVal val="visible"/>
                                      </p:to>
                                    </p:set>
                                    <p:anim calcmode="lin" valueType="num">
                                      <p:cBhvr additive="base">
                                        <p:cTn id="21"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xEl>
                                              <p:pRg st="5" end="5"/>
                                            </p:txEl>
                                          </p:spTgt>
                                        </p:tgtEl>
                                        <p:attrNameLst>
                                          <p:attrName>style.visibility</p:attrName>
                                        </p:attrNameLst>
                                      </p:cBhvr>
                                      <p:to>
                                        <p:strVal val="visible"/>
                                      </p:to>
                                    </p:set>
                                    <p:anim calcmode="lin" valueType="num">
                                      <p:cBhvr additive="base">
                                        <p:cTn id="25"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6" end="6"/>
                                            </p:txEl>
                                          </p:spTgt>
                                        </p:tgtEl>
                                        <p:attrNameLst>
                                          <p:attrName>style.visibility</p:attrName>
                                        </p:attrNameLst>
                                      </p:cBhvr>
                                      <p:to>
                                        <p:strVal val="visible"/>
                                      </p:to>
                                    </p:set>
                                    <p:anim calcmode="lin" valueType="num">
                                      <p:cBhvr additive="base">
                                        <p:cTn id="29"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7">
                                            <p:txEl>
                                              <p:pRg st="8" end="8"/>
                                            </p:txEl>
                                          </p:spTgt>
                                        </p:tgtEl>
                                        <p:attrNameLst>
                                          <p:attrName>style.visibility</p:attrName>
                                        </p:attrNameLst>
                                      </p:cBhvr>
                                      <p:to>
                                        <p:strVal val="visible"/>
                                      </p:to>
                                    </p:set>
                                    <p:anim calcmode="lin" valueType="num">
                                      <p:cBhvr additive="base">
                                        <p:cTn id="33"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7">
                                            <p:txEl>
                                              <p:pRg st="9" end="9"/>
                                            </p:txEl>
                                          </p:spTgt>
                                        </p:tgtEl>
                                        <p:attrNameLst>
                                          <p:attrName>style.visibility</p:attrName>
                                        </p:attrNameLst>
                                      </p:cBhvr>
                                      <p:to>
                                        <p:strVal val="visible"/>
                                      </p:to>
                                    </p:set>
                                    <p:anim calcmode="lin" valueType="num">
                                      <p:cBhvr additive="base">
                                        <p:cTn id="37"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 calcmode="lin" valueType="num">
                                      <p:cBhvr additive="base">
                                        <p:cTn id="41"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12" end="12"/>
                                            </p:txEl>
                                          </p:spTgt>
                                        </p:tgtEl>
                                        <p:attrNameLst>
                                          <p:attrName>style.visibility</p:attrName>
                                        </p:attrNameLst>
                                      </p:cBhvr>
                                      <p:to>
                                        <p:strVal val="visible"/>
                                      </p:to>
                                    </p:set>
                                    <p:anim calcmode="lin" valueType="num">
                                      <p:cBhvr additive="base">
                                        <p:cTn id="45"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7">
                                            <p:txEl>
                                              <p:pRg st="13" end="13"/>
                                            </p:txEl>
                                          </p:spTgt>
                                        </p:tgtEl>
                                        <p:attrNameLst>
                                          <p:attrName>style.visibility</p:attrName>
                                        </p:attrNameLst>
                                      </p:cBhvr>
                                      <p:to>
                                        <p:strVal val="visible"/>
                                      </p:to>
                                    </p:set>
                                    <p:anim calcmode="lin" valueType="num">
                                      <p:cBhvr additive="base">
                                        <p:cTn id="49"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7">
                                            <p:txEl>
                                              <p:pRg st="13" end="1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xEl>
                                              <p:pRg st="14" end="14"/>
                                            </p:txEl>
                                          </p:spTgt>
                                        </p:tgtEl>
                                        <p:attrNameLst>
                                          <p:attrName>style.visibility</p:attrName>
                                        </p:attrNameLst>
                                      </p:cBhvr>
                                      <p:to>
                                        <p:strVal val="visible"/>
                                      </p:to>
                                    </p:set>
                                    <p:anim calcmode="lin" valueType="num">
                                      <p:cBhvr additive="base">
                                        <p:cTn id="53"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71438" y="669015"/>
            <a:ext cx="8929718" cy="4616648"/>
          </a:xfrm>
          <a:prstGeom prst="rect">
            <a:avLst/>
          </a:prstGeom>
        </p:spPr>
        <p:txBody>
          <a:bodyPr wrap="square">
            <a:spAutoFit/>
          </a:bodyPr>
          <a:lstStyle/>
          <a:p>
            <a:pPr algn="l">
              <a:buFont typeface="Wingdings" pitchFamily="2" charset="2"/>
              <a:buChar char="Ø"/>
            </a:pPr>
            <a:r>
              <a:rPr lang="en-US" sz="1400" b="1" dirty="0" smtClean="0">
                <a:solidFill>
                  <a:schemeClr val="tx1"/>
                </a:solidFill>
                <a:latin typeface="Times New Roman" pitchFamily="18" charset="0"/>
                <a:ea typeface="Roboto Black" panose="02000000000000000000" pitchFamily="2" charset="0"/>
                <a:cs typeface="Times New Roman" pitchFamily="18" charset="0"/>
              </a:rPr>
              <a:t>There are following assignment operators supported by C++ language:</a:t>
            </a:r>
          </a:p>
          <a:p>
            <a:pPr algn="l">
              <a:buFont typeface="Wingdings" pitchFamily="2" charset="2"/>
              <a:buChar char="Ø"/>
            </a:pPr>
            <a:endParaRPr lang="en-US" sz="1400" dirty="0" smtClean="0">
              <a:solidFill>
                <a:schemeClr val="tx1"/>
              </a:solidFill>
              <a:latin typeface="Times New Roman" pitchFamily="18" charset="0"/>
              <a:ea typeface="Roboto Black"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Simple assignment operator, Assigns values from right side operands to left side operand</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 = A + B will assign value of A + B into C</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Add AND assignment operator, It adds right operand to the left operand and assign the result to left operand</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 += A is equivalent to C = C + A</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Subtract AND assignment operator, It subtracts right operand from the left operand and assign the result to left operand</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 -= A is equivalent to C = C – A</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Multiply AND assignment operator, It multiplies right operand with the left operand and assign the result to left operand</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 *= A is equivalent to C = C * A</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Divide AND assignment operator, It divides left operand with the right operand and assign the result to left operand</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fontAlgn="t"/>
            <a:r>
              <a:rPr lang="en-US" sz="1400" dirty="0" smtClean="0">
                <a:solidFill>
                  <a:schemeClr val="tx1"/>
                </a:solidFill>
                <a:latin typeface="Times New Roman" pitchFamily="18" charset="0"/>
                <a:ea typeface="Roboto Light" panose="02000000000000000000" pitchFamily="2" charset="0"/>
                <a:cs typeface="Times New Roman" pitchFamily="18" charset="0"/>
              </a:rPr>
              <a:t>C /= A is equivalent to C = C / A</a:t>
            </a:r>
          </a:p>
          <a:p>
            <a:pPr algn="l" fontAlgn="t"/>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fontAlgn="t">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Modulus AND assignment operator, It takes modulus using two operands and assign the result to left operand</a:t>
            </a:r>
            <a:r>
              <a:rPr lang="en-IN"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C %= A is equivalent to C = C % A</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509043" y="192762"/>
            <a:ext cx="8268883" cy="476253"/>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IN" sz="1600" b="1" dirty="0" smtClean="0">
                <a:solidFill>
                  <a:schemeClr val="tx1"/>
                </a:solidFill>
                <a:latin typeface="Times New Roman" pitchFamily="18" charset="0"/>
                <a:ea typeface="Roboto Black" panose="02000000000000000000" pitchFamily="2" charset="0"/>
                <a:cs typeface="Times New Roman" pitchFamily="18" charset="0"/>
              </a:rPr>
              <a:t>Assignment Operators</a:t>
            </a:r>
          </a:p>
          <a:p>
            <a:pPr algn="l"/>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1020341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 calcmode="lin" valueType="num">
                                      <p:cBhvr additive="base">
                                        <p:cTn id="1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 calcmode="lin" valueType="num">
                                      <p:cBhvr additive="base">
                                        <p:cTn id="2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anim calcmode="lin" valueType="num">
                                      <p:cBhvr additive="base">
                                        <p:cTn id="25"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 calcmode="lin" valueType="num">
                                      <p:cBhvr additive="base">
                                        <p:cTn id="29"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anim calcmode="lin" valueType="num">
                                      <p:cBhvr additive="base">
                                        <p:cTn id="33"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xEl>
                                              <p:pRg st="9" end="9"/>
                                            </p:txEl>
                                          </p:spTgt>
                                        </p:tgtEl>
                                        <p:attrNameLst>
                                          <p:attrName>style.visibility</p:attrName>
                                        </p:attrNameLst>
                                      </p:cBhvr>
                                      <p:to>
                                        <p:strVal val="visible"/>
                                      </p:to>
                                    </p:set>
                                    <p:anim calcmode="lin" valueType="num">
                                      <p:cBhvr additive="base">
                                        <p:cTn id="37"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xEl>
                                              <p:pRg st="11" end="11"/>
                                            </p:txEl>
                                          </p:spTgt>
                                        </p:tgtEl>
                                        <p:attrNameLst>
                                          <p:attrName>style.visibility</p:attrName>
                                        </p:attrNameLst>
                                      </p:cBhvr>
                                      <p:to>
                                        <p:strVal val="visible"/>
                                      </p:to>
                                    </p:set>
                                    <p:anim calcmode="lin" valueType="num">
                                      <p:cBhvr additive="base">
                                        <p:cTn id="41"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4">
                                            <p:txEl>
                                              <p:pRg st="12" end="12"/>
                                            </p:txEl>
                                          </p:spTgt>
                                        </p:tgtEl>
                                        <p:attrNameLst>
                                          <p:attrName>style.visibility</p:attrName>
                                        </p:attrNameLst>
                                      </p:cBhvr>
                                      <p:to>
                                        <p:strVal val="visible"/>
                                      </p:to>
                                    </p:set>
                                    <p:anim calcmode="lin" valueType="num">
                                      <p:cBhvr additive="base">
                                        <p:cTn id="45"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
                                            <p:txEl>
                                              <p:pRg st="14" end="14"/>
                                            </p:txEl>
                                          </p:spTgt>
                                        </p:tgtEl>
                                        <p:attrNameLst>
                                          <p:attrName>style.visibility</p:attrName>
                                        </p:attrNameLst>
                                      </p:cBhvr>
                                      <p:to>
                                        <p:strVal val="visible"/>
                                      </p:to>
                                    </p:set>
                                    <p:anim calcmode="lin" valueType="num">
                                      <p:cBhvr additive="base">
                                        <p:cTn id="49" dur="500" fill="hold"/>
                                        <p:tgtEl>
                                          <p:spTgt spid="14">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14" end="1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
                                            <p:txEl>
                                              <p:pRg st="15" end="15"/>
                                            </p:txEl>
                                          </p:spTgt>
                                        </p:tgtEl>
                                        <p:attrNameLst>
                                          <p:attrName>style.visibility</p:attrName>
                                        </p:attrNameLst>
                                      </p:cBhvr>
                                      <p:to>
                                        <p:strVal val="visible"/>
                                      </p:to>
                                    </p:set>
                                    <p:anim calcmode="lin" valueType="num">
                                      <p:cBhvr additive="base">
                                        <p:cTn id="53" dur="500" fill="hold"/>
                                        <p:tgtEl>
                                          <p:spTgt spid="14">
                                            <p:txEl>
                                              <p:pRg st="15" end="1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4">
                                            <p:txEl>
                                              <p:pRg st="15" end="15"/>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4">
                                            <p:txEl>
                                              <p:pRg st="17" end="17"/>
                                            </p:txEl>
                                          </p:spTgt>
                                        </p:tgtEl>
                                        <p:attrNameLst>
                                          <p:attrName>style.visibility</p:attrName>
                                        </p:attrNameLst>
                                      </p:cBhvr>
                                      <p:to>
                                        <p:strVal val="visible"/>
                                      </p:to>
                                    </p:set>
                                    <p:anim calcmode="lin" valueType="num">
                                      <p:cBhvr additive="base">
                                        <p:cTn id="57" dur="500" fill="hold"/>
                                        <p:tgtEl>
                                          <p:spTgt spid="14">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17" name="TextBox 16"/>
          <p:cNvSpPr txBox="1"/>
          <p:nvPr/>
        </p:nvSpPr>
        <p:spPr>
          <a:xfrm>
            <a:off x="3669099" y="1656669"/>
            <a:ext cx="4717188" cy="3508653"/>
          </a:xfrm>
          <a:prstGeom prst="rect">
            <a:avLst/>
          </a:prstGeom>
          <a:noFill/>
        </p:spPr>
        <p:txBody>
          <a:bodyPr wrap="square" rtlCol="0">
            <a:spAutoFit/>
          </a:bodyPr>
          <a:lstStyle/>
          <a:p>
            <a:pPr algn="l">
              <a:buNone/>
            </a:pPr>
            <a:r>
              <a:rPr lang="en-IN" sz="1400" b="1" dirty="0" smtClean="0">
                <a:latin typeface="Roboto" pitchFamily="2" charset="0"/>
                <a:ea typeface="Roboto" pitchFamily="2" charset="0"/>
                <a:cs typeface="Times New Roman" pitchFamily="18" charset="0"/>
              </a:rPr>
              <a:t>                  </a:t>
            </a:r>
          </a:p>
          <a:p>
            <a:pPr algn="l">
              <a:buNone/>
            </a:pPr>
            <a:r>
              <a:rPr lang="en-IN" sz="1400" b="1" dirty="0" smtClean="0">
                <a:latin typeface="Roboto Lt" pitchFamily="2" charset="0"/>
                <a:ea typeface="Roboto Lt" pitchFamily="2" charset="0"/>
                <a:cs typeface="Times New Roman" pitchFamily="18" charset="0"/>
              </a:rPr>
              <a:t> </a:t>
            </a:r>
            <a:endParaRPr lang="en-IN" sz="1400" b="1" dirty="0" smtClean="0">
              <a:latin typeface="Roboto Light" panose="02000000000000000000" pitchFamily="2" charset="0"/>
              <a:ea typeface="Roboto Light" panose="02000000000000000000" pitchFamily="2" charset="0"/>
              <a:cs typeface="Times New Roman" pitchFamily="18" charset="0"/>
            </a:endParaRPr>
          </a:p>
          <a:p>
            <a:pPr algn="l">
              <a:buNone/>
            </a:pPr>
            <a:r>
              <a:rPr lang="en-IN" sz="1400" b="1" dirty="0" smtClean="0">
                <a:latin typeface="Roboto Light" panose="02000000000000000000" pitchFamily="2" charset="0"/>
                <a:ea typeface="Roboto Light" panose="02000000000000000000" pitchFamily="2" charset="0"/>
                <a:cs typeface="Times New Roman" pitchFamily="18" charset="0"/>
              </a:rPr>
              <a:t> </a:t>
            </a:r>
            <a:r>
              <a:rPr lang="en-IN" sz="1400" dirty="0" smtClean="0">
                <a:latin typeface="Times New Roman" pitchFamily="18" charset="0"/>
                <a:ea typeface="Roboto Light" panose="02000000000000000000" pitchFamily="2" charset="0"/>
                <a:cs typeface="Times New Roman" pitchFamily="18" charset="0"/>
              </a:rPr>
              <a:t>The basic structure of the arduino programming language is fairly simple and runs in atleast two parts.  </a:t>
            </a:r>
          </a:p>
          <a:p>
            <a:pPr algn="l">
              <a:buNone/>
            </a:pPr>
            <a:endParaRPr lang="en-IN" sz="1400" dirty="0" smtClean="0">
              <a:latin typeface="Times New Roman" pitchFamily="18" charset="0"/>
              <a:ea typeface="Roboto Light" panose="02000000000000000000" pitchFamily="2" charset="0"/>
              <a:cs typeface="Times New Roman" pitchFamily="18" charset="0"/>
            </a:endParaRPr>
          </a:p>
          <a:p>
            <a:pPr algn="l"/>
            <a:endParaRPr lang="en-IN" sz="1400" dirty="0" smtClean="0">
              <a:solidFill>
                <a:srgbClr val="002060"/>
              </a:solidFill>
              <a:latin typeface="Times New Roman" pitchFamily="18" charset="0"/>
              <a:ea typeface="Roboto Light" panose="02000000000000000000" pitchFamily="2" charset="0"/>
              <a:cs typeface="Times New Roman" pitchFamily="18" charset="0"/>
            </a:endParaRPr>
          </a:p>
          <a:p>
            <a:pPr marL="285750" indent="-285750" algn="l">
              <a:buFont typeface="Arial" panose="020B0604020202020204" pitchFamily="34" charset="0"/>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  The setup() function is the first function to run in the program , is run only once and</a:t>
            </a:r>
            <a:r>
              <a:rPr lang="en-IN" sz="1400" b="1" dirty="0" smtClean="0">
                <a:solidFill>
                  <a:schemeClr val="bg1"/>
                </a:solidFill>
                <a:latin typeface="Times New Roman" pitchFamily="18" charset="0"/>
                <a:ea typeface="Roboto Light" panose="02000000000000000000" pitchFamily="2" charset="0"/>
                <a:cs typeface="Times New Roman" pitchFamily="18" charset="0"/>
              </a:rPr>
              <a:t> </a:t>
            </a:r>
            <a:r>
              <a:rPr lang="en-IN" sz="1400" dirty="0" smtClean="0">
                <a:solidFill>
                  <a:schemeClr val="bg1"/>
                </a:solidFill>
                <a:latin typeface="Times New Roman" pitchFamily="18" charset="0"/>
                <a:ea typeface="Roboto Light" panose="02000000000000000000" pitchFamily="2" charset="0"/>
                <a:cs typeface="Times New Roman" pitchFamily="18" charset="0"/>
              </a:rPr>
              <a:t>is used to set pinMode or initialize serial communication.  </a:t>
            </a:r>
          </a:p>
          <a:p>
            <a:pPr algn="l"/>
            <a:endParaRPr lang="en-IN" sz="1400" dirty="0" smtClean="0">
              <a:solidFill>
                <a:schemeClr val="bg1"/>
              </a:solidFill>
              <a:latin typeface="Times New Roman" pitchFamily="18" charset="0"/>
              <a:ea typeface="Roboto Light" panose="02000000000000000000" pitchFamily="2" charset="0"/>
              <a:cs typeface="Times New Roman" pitchFamily="18" charset="0"/>
            </a:endParaRPr>
          </a:p>
          <a:p>
            <a:pPr algn="l"/>
            <a:r>
              <a:rPr lang="en-IN" sz="1400" dirty="0" smtClean="0">
                <a:solidFill>
                  <a:schemeClr val="bg1"/>
                </a:solidFill>
                <a:latin typeface="Times New Roman" pitchFamily="18" charset="0"/>
                <a:ea typeface="Roboto Light" panose="02000000000000000000" pitchFamily="2" charset="0"/>
                <a:cs typeface="Times New Roman" pitchFamily="18" charset="0"/>
              </a:rPr>
              <a:t>       </a:t>
            </a:r>
          </a:p>
          <a:p>
            <a:pPr marL="285750" indent="-285750" algn="l">
              <a:buFont typeface="Arial" panose="020B0604020202020204" pitchFamily="34" charset="0"/>
              <a:buChar char="•"/>
            </a:pPr>
            <a:r>
              <a:rPr lang="en-IN" sz="1400" dirty="0" smtClean="0">
                <a:solidFill>
                  <a:schemeClr val="bg1"/>
                </a:solidFill>
                <a:latin typeface="Times New Roman" pitchFamily="18" charset="0"/>
                <a:ea typeface="Roboto Light" panose="02000000000000000000" pitchFamily="2" charset="0"/>
                <a:cs typeface="Times New Roman" pitchFamily="18" charset="0"/>
              </a:rPr>
              <a:t>The loop() function follows next and includes the code to be executed continuously – reading inputs, triggering outputs etc.</a:t>
            </a:r>
          </a:p>
          <a:p>
            <a:pPr algn="l"/>
            <a:endParaRPr lang="en-US" sz="1200" dirty="0" smtClean="0">
              <a:solidFill>
                <a:schemeClr val="bg1"/>
              </a:solidFill>
              <a:latin typeface="Roboto Light" panose="02000000000000000000" pitchFamily="2" charset="0"/>
              <a:ea typeface="Roboto Light" panose="02000000000000000000" pitchFamily="2" charset="0"/>
            </a:endParaRPr>
          </a:p>
          <a:p>
            <a:endParaRPr lang="en-IN" sz="1400" dirty="0">
              <a:solidFill>
                <a:schemeClr val="bg1"/>
              </a:solidFill>
              <a:latin typeface="Roboto" pitchFamily="2" charset="0"/>
              <a:ea typeface="Roboto" pitchFamily="2" charset="0"/>
            </a:endParaRPr>
          </a:p>
        </p:txBody>
      </p:sp>
      <p:pic>
        <p:nvPicPr>
          <p:cNvPr id="19" name="Picture 1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95537" y="1704376"/>
            <a:ext cx="1905461" cy="3840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5292081" y="906336"/>
            <a:ext cx="1694989" cy="338554"/>
          </a:xfrm>
          <a:prstGeom prst="rect">
            <a:avLst/>
          </a:prstGeom>
          <a:noFill/>
        </p:spPr>
        <p:txBody>
          <a:bodyPr wrap="square" rtlCol="0">
            <a:spAutoFit/>
          </a:bodyPr>
          <a:lstStyle/>
          <a:p>
            <a:r>
              <a:rPr lang="en-IN" sz="1600" b="1" dirty="0">
                <a:solidFill>
                  <a:schemeClr val="bg1"/>
                </a:solidFill>
                <a:latin typeface="Roboto Black" panose="02000000000000000000" pitchFamily="2" charset="0"/>
                <a:ea typeface="Roboto Black" panose="02000000000000000000" pitchFamily="2" charset="0"/>
                <a:cs typeface="Times New Roman" pitchFamily="18" charset="0"/>
              </a:rPr>
              <a:t> </a:t>
            </a:r>
            <a:r>
              <a:rPr lang="en-IN" sz="1600" b="1" dirty="0">
                <a:solidFill>
                  <a:schemeClr val="tx2"/>
                </a:solidFill>
                <a:latin typeface="Times New Roman" pitchFamily="18" charset="0"/>
                <a:ea typeface="Roboto Black" panose="02000000000000000000" pitchFamily="2" charset="0"/>
                <a:cs typeface="Times New Roman" pitchFamily="18" charset="0"/>
              </a:rPr>
              <a:t>STRUCTURE</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464319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533400" y="1512733"/>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1259775" y="740702"/>
            <a:ext cx="6858015" cy="5293757"/>
          </a:xfrm>
          <a:prstGeom prst="rect">
            <a:avLst/>
          </a:prstGeom>
        </p:spPr>
        <p:txBody>
          <a:bodyPr wrap="square">
            <a:spAutoFit/>
          </a:bodyPr>
          <a:lstStyle/>
          <a:p>
            <a:pPr>
              <a:buNone/>
            </a:pPr>
            <a:r>
              <a:rPr lang="en-IN" b="1" dirty="0" smtClean="0">
                <a:solidFill>
                  <a:schemeClr val="tx2"/>
                </a:solidFill>
                <a:latin typeface="Times New Roman" pitchFamily="18" charset="0"/>
                <a:ea typeface="Roboto Black" panose="02000000000000000000" pitchFamily="2" charset="0"/>
                <a:cs typeface="Times New Roman" pitchFamily="18" charset="0"/>
              </a:rPr>
              <a:t>pinMode(pin , mode)</a:t>
            </a:r>
          </a:p>
          <a:p>
            <a:pPr>
              <a:buNone/>
            </a:pPr>
            <a:endParaRPr lang="en-IN" b="1" dirty="0" smtClean="0">
              <a:solidFill>
                <a:schemeClr val="bg1"/>
              </a:solidFill>
              <a:latin typeface="Times New Roman" pitchFamily="18" charset="0"/>
              <a:ea typeface="Roboto Light" panose="02000000000000000000" pitchFamily="2" charset="0"/>
              <a:cs typeface="Times New Roman" pitchFamily="18" charset="0"/>
            </a:endParaRPr>
          </a:p>
          <a:p>
            <a:pPr marL="171450" indent="-171450" algn="l">
              <a:buFont typeface="Wingdings" panose="05000000000000000000" pitchFamily="2" charset="2"/>
              <a:buChar char="ü"/>
            </a:pPr>
            <a:r>
              <a:rPr lang="en-IN" dirty="0" smtClean="0">
                <a:solidFill>
                  <a:schemeClr val="accent4"/>
                </a:solidFill>
                <a:latin typeface="Times New Roman" pitchFamily="18" charset="0"/>
                <a:ea typeface="Roboto Light" panose="02000000000000000000" pitchFamily="2" charset="0"/>
                <a:cs typeface="Times New Roman" pitchFamily="18" charset="0"/>
              </a:rPr>
              <a:t>Used in void setup() to configure a specified pin to behave either as an INPUT or an OUTPUT.</a:t>
            </a:r>
          </a:p>
          <a:p>
            <a:pPr algn="l"/>
            <a:r>
              <a:rPr lang="en-IN" dirty="0" smtClean="0">
                <a:solidFill>
                  <a:schemeClr val="accent4"/>
                </a:solidFill>
                <a:latin typeface="Times New Roman" pitchFamily="18" charset="0"/>
                <a:ea typeface="Roboto Light" panose="02000000000000000000" pitchFamily="2" charset="0"/>
                <a:cs typeface="Times New Roman" pitchFamily="18" charset="0"/>
              </a:rPr>
              <a:t>           pinMode(pin , OUTPUT);   // sets ‘pin’ to output.</a:t>
            </a:r>
          </a:p>
          <a:p>
            <a:pPr marL="457200" indent="-457200" algn="l">
              <a:buNone/>
            </a:pPr>
            <a:r>
              <a:rPr lang="en-IN" dirty="0" smtClean="0">
                <a:solidFill>
                  <a:schemeClr val="accent4"/>
                </a:solidFill>
                <a:latin typeface="Times New Roman" pitchFamily="18" charset="0"/>
                <a:ea typeface="Roboto Light" panose="02000000000000000000" pitchFamily="2" charset="0"/>
                <a:cs typeface="Times New Roman" pitchFamily="18" charset="0"/>
              </a:rPr>
              <a:t>           pinMode(pin , INPUT);      // sets ‘pin’ to input.</a:t>
            </a:r>
          </a:p>
          <a:p>
            <a:pPr algn="l"/>
            <a:endParaRPr lang="en-US" dirty="0" smtClean="0">
              <a:solidFill>
                <a:schemeClr val="accent4"/>
              </a:solidFill>
              <a:latin typeface="Times New Roman" pitchFamily="18" charset="0"/>
              <a:ea typeface="Roboto Light" panose="02000000000000000000" pitchFamily="2" charset="0"/>
              <a:cs typeface="Times New Roman" pitchFamily="18" charset="0"/>
            </a:endParaRPr>
          </a:p>
          <a:p>
            <a:pPr marL="457200" indent="-457200">
              <a:buNone/>
            </a:pPr>
            <a:r>
              <a:rPr lang="en-IN" dirty="0" smtClean="0">
                <a:solidFill>
                  <a:schemeClr val="accent4"/>
                </a:solidFill>
                <a:latin typeface="Times New Roman" pitchFamily="18" charset="0"/>
                <a:ea typeface="Roboto Bk" pitchFamily="2" charset="0"/>
                <a:cs typeface="Times New Roman" pitchFamily="18" charset="0"/>
              </a:rPr>
              <a:t> </a:t>
            </a:r>
            <a:r>
              <a:rPr lang="en-IN" b="1" dirty="0" smtClean="0">
                <a:solidFill>
                  <a:schemeClr val="tx2"/>
                </a:solidFill>
                <a:latin typeface="Times New Roman" pitchFamily="18" charset="0"/>
                <a:ea typeface="Roboto Black" panose="02000000000000000000" pitchFamily="2" charset="0"/>
                <a:cs typeface="Times New Roman" pitchFamily="18" charset="0"/>
              </a:rPr>
              <a:t>delay(</a:t>
            </a:r>
            <a:r>
              <a:rPr lang="en-IN" b="1" dirty="0" err="1" smtClean="0">
                <a:solidFill>
                  <a:schemeClr val="tx2"/>
                </a:solidFill>
                <a:latin typeface="Times New Roman" pitchFamily="18" charset="0"/>
                <a:ea typeface="Roboto Black" panose="02000000000000000000" pitchFamily="2" charset="0"/>
                <a:cs typeface="Times New Roman" pitchFamily="18" charset="0"/>
              </a:rPr>
              <a:t>ms</a:t>
            </a:r>
            <a:r>
              <a:rPr lang="en-IN" b="1" dirty="0" smtClean="0">
                <a:solidFill>
                  <a:schemeClr val="tx2"/>
                </a:solidFill>
                <a:latin typeface="Times New Roman" pitchFamily="18" charset="0"/>
                <a:ea typeface="Roboto Black" panose="02000000000000000000" pitchFamily="2" charset="0"/>
                <a:cs typeface="Times New Roman" pitchFamily="18" charset="0"/>
              </a:rPr>
              <a:t>)</a:t>
            </a:r>
          </a:p>
          <a:p>
            <a:pPr marL="457200" indent="-457200">
              <a:buNone/>
            </a:pPr>
            <a:endParaRPr lang="en-IN" b="1" dirty="0" smtClean="0">
              <a:solidFill>
                <a:schemeClr val="bg1"/>
              </a:solidFill>
              <a:latin typeface="Times New Roman" pitchFamily="18" charset="0"/>
              <a:ea typeface="Roboto Light" panose="02000000000000000000" pitchFamily="2" charset="0"/>
              <a:cs typeface="Times New Roman" pitchFamily="18" charset="0"/>
            </a:endParaRPr>
          </a:p>
          <a:p>
            <a:pPr marL="171450" indent="-171450" algn="l">
              <a:buFont typeface="Wingdings" panose="05000000000000000000" pitchFamily="2" charset="2"/>
              <a:buChar char="ü"/>
            </a:pPr>
            <a:r>
              <a:rPr lang="en-IN" dirty="0" smtClean="0">
                <a:solidFill>
                  <a:schemeClr val="accent4"/>
                </a:solidFill>
                <a:latin typeface="Times New Roman" pitchFamily="18" charset="0"/>
                <a:ea typeface="Roboto Light" panose="02000000000000000000" pitchFamily="2" charset="0"/>
                <a:cs typeface="Times New Roman" pitchFamily="18" charset="0"/>
              </a:rPr>
              <a:t> Pauses your program for the amount of time as specified in milliseconds, where 1000 equals 1 second.</a:t>
            </a:r>
          </a:p>
          <a:p>
            <a:pPr marL="457200" indent="-457200" algn="l">
              <a:buNone/>
            </a:pPr>
            <a:r>
              <a:rPr lang="en-IN" dirty="0" smtClean="0">
                <a:solidFill>
                  <a:schemeClr val="accent4"/>
                </a:solidFill>
                <a:latin typeface="Times New Roman" pitchFamily="18" charset="0"/>
                <a:ea typeface="Roboto Light" panose="02000000000000000000" pitchFamily="2" charset="0"/>
                <a:cs typeface="Times New Roman" pitchFamily="18" charset="0"/>
              </a:rPr>
              <a:t>        delay(1000); </a:t>
            </a:r>
            <a:r>
              <a:rPr lang="en-IN" b="1" dirty="0" smtClean="0">
                <a:solidFill>
                  <a:schemeClr val="accent4"/>
                </a:solidFill>
                <a:latin typeface="Times New Roman" pitchFamily="18" charset="0"/>
                <a:ea typeface="Roboto Light" panose="02000000000000000000" pitchFamily="2" charset="0"/>
                <a:cs typeface="Times New Roman" pitchFamily="18" charset="0"/>
              </a:rPr>
              <a:t>                 //</a:t>
            </a:r>
            <a:r>
              <a:rPr lang="en-IN" dirty="0" smtClean="0">
                <a:solidFill>
                  <a:schemeClr val="accent4"/>
                </a:solidFill>
                <a:latin typeface="Times New Roman" pitchFamily="18" charset="0"/>
                <a:ea typeface="Roboto Light" panose="02000000000000000000" pitchFamily="2" charset="0"/>
                <a:cs typeface="Times New Roman" pitchFamily="18" charset="0"/>
              </a:rPr>
              <a:t>waits  for 1 second.     </a:t>
            </a:r>
          </a:p>
          <a:p>
            <a:pPr marL="457200" indent="-457200">
              <a:buNone/>
            </a:pPr>
            <a:r>
              <a:rPr lang="en-IN" b="1" dirty="0" smtClean="0">
                <a:solidFill>
                  <a:schemeClr val="accent4"/>
                </a:solidFill>
                <a:latin typeface="Times New Roman" pitchFamily="18" charset="0"/>
                <a:ea typeface="Roboto Black" panose="02000000000000000000" pitchFamily="2" charset="0"/>
                <a:cs typeface="Times New Roman" pitchFamily="18" charset="0"/>
              </a:rPr>
              <a:t> </a:t>
            </a:r>
            <a:endParaRPr lang="en-IN" b="1" dirty="0" smtClean="0">
              <a:solidFill>
                <a:schemeClr val="bg1"/>
              </a:solidFill>
              <a:latin typeface="Times New Roman" pitchFamily="18" charset="0"/>
              <a:ea typeface="Roboto Black" panose="02000000000000000000" pitchFamily="2" charset="0"/>
              <a:cs typeface="Times New Roman" pitchFamily="18" charset="0"/>
            </a:endParaRPr>
          </a:p>
          <a:p>
            <a:pPr marL="457200" indent="-457200">
              <a:buNone/>
            </a:pPr>
            <a:r>
              <a:rPr lang="en-IN" b="1" dirty="0" smtClean="0">
                <a:solidFill>
                  <a:schemeClr val="tx2"/>
                </a:solidFill>
                <a:latin typeface="Times New Roman" pitchFamily="18" charset="0"/>
                <a:ea typeface="Roboto Black" panose="02000000000000000000" pitchFamily="2" charset="0"/>
                <a:cs typeface="Times New Roman" pitchFamily="18" charset="0"/>
              </a:rPr>
              <a:t>digitalWrite(pin , value)</a:t>
            </a:r>
          </a:p>
          <a:p>
            <a:pPr marL="457200" indent="-457200">
              <a:buNone/>
            </a:pPr>
            <a:endParaRPr lang="en-IN" b="1" dirty="0" smtClean="0">
              <a:solidFill>
                <a:schemeClr val="bg1"/>
              </a:solidFill>
              <a:latin typeface="Times New Roman" pitchFamily="18" charset="0"/>
              <a:ea typeface="Roboto Light" panose="02000000000000000000" pitchFamily="2" charset="0"/>
              <a:cs typeface="Times New Roman" pitchFamily="18" charset="0"/>
            </a:endParaRPr>
          </a:p>
          <a:p>
            <a:pPr marL="171450" indent="-171450" algn="l">
              <a:buFont typeface="Wingdings" panose="05000000000000000000" pitchFamily="2" charset="2"/>
              <a:buChar char="ü"/>
            </a:pPr>
            <a:r>
              <a:rPr lang="en-IN" dirty="0" smtClean="0">
                <a:solidFill>
                  <a:schemeClr val="accent4"/>
                </a:solidFill>
                <a:latin typeface="Times New Roman" pitchFamily="18" charset="0"/>
                <a:ea typeface="Roboto Light" panose="02000000000000000000" pitchFamily="2" charset="0"/>
                <a:cs typeface="Times New Roman" pitchFamily="18" charset="0"/>
              </a:rPr>
              <a:t>Outputs either logic level HIGH or LOW at a specified pin.</a:t>
            </a:r>
          </a:p>
          <a:p>
            <a:pPr marL="457200" indent="-457200" algn="l">
              <a:buNone/>
            </a:pPr>
            <a:r>
              <a:rPr lang="en-IN" dirty="0" smtClean="0">
                <a:solidFill>
                  <a:schemeClr val="accent4"/>
                </a:solidFill>
                <a:latin typeface="Times New Roman" pitchFamily="18" charset="0"/>
                <a:ea typeface="Roboto Light" panose="02000000000000000000" pitchFamily="2" charset="0"/>
                <a:cs typeface="Times New Roman" pitchFamily="18" charset="0"/>
              </a:rPr>
              <a:t>     digitalWrite(pin ,HIGH);    // sets pin to high.</a:t>
            </a:r>
          </a:p>
          <a:p>
            <a:pPr marL="457200" indent="-457200" algn="l">
              <a:buNone/>
            </a:pPr>
            <a:r>
              <a:rPr lang="en-IN" dirty="0" smtClean="0">
                <a:solidFill>
                  <a:schemeClr val="accent4"/>
                </a:solidFill>
                <a:latin typeface="Times New Roman" pitchFamily="18" charset="0"/>
                <a:ea typeface="Roboto Light" panose="02000000000000000000" pitchFamily="2" charset="0"/>
                <a:cs typeface="Times New Roman" pitchFamily="18" charset="0"/>
              </a:rPr>
              <a:t>     digitalWrite(pin , LOW);  // sets ‘pin’ to low.</a:t>
            </a:r>
            <a:endParaRPr lang="en-US" dirty="0" smtClean="0">
              <a:solidFill>
                <a:schemeClr val="accent4"/>
              </a:solidFill>
              <a:latin typeface="Times New Roman" pitchFamily="18" charset="0"/>
              <a:ea typeface="Roboto Light" panose="02000000000000000000" pitchFamily="2" charset="0"/>
              <a:cs typeface="Times New Roman" pitchFamily="18" charset="0"/>
            </a:endParaRPr>
          </a:p>
          <a:p>
            <a:pPr marL="457200" indent="-457200" algn="l">
              <a:buNone/>
            </a:pPr>
            <a:endParaRPr lang="en-US" sz="1400" dirty="0" smtClean="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550535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4" name="Rectangle 3"/>
          <p:cNvSpPr/>
          <p:nvPr/>
        </p:nvSpPr>
        <p:spPr>
          <a:xfrm>
            <a:off x="5220072" y="1041595"/>
            <a:ext cx="3500429" cy="5416868"/>
          </a:xfrm>
          <a:prstGeom prst="rect">
            <a:avLst/>
          </a:prstGeom>
        </p:spPr>
        <p:txBody>
          <a:bodyPr wrap="square">
            <a:spAutoFit/>
          </a:bodyPr>
          <a:lstStyle/>
          <a:p>
            <a:pPr algn="l"/>
            <a:endParaRPr lang="en-IN" sz="1600" b="1" dirty="0" smtClean="0">
              <a:latin typeface="Roboto Bk" pitchFamily="2" charset="0"/>
              <a:ea typeface="Roboto Bk" pitchFamily="2" charset="0"/>
              <a:cs typeface="Times New Roman" pitchFamily="18" charset="0"/>
            </a:endParaRPr>
          </a:p>
          <a:p>
            <a:pPr algn="l"/>
            <a:endParaRPr lang="en-IN" sz="1600" b="1" dirty="0">
              <a:latin typeface="Times New Roman" pitchFamily="18" charset="0"/>
              <a:ea typeface="Roboto Black" panose="02000000000000000000" pitchFamily="2" charset="0"/>
              <a:cs typeface="Times New Roman" pitchFamily="18" charset="0"/>
            </a:endParaRPr>
          </a:p>
          <a:p>
            <a:pPr algn="l"/>
            <a:r>
              <a:rPr lang="en-IN" sz="1600" b="1" dirty="0" smtClean="0">
                <a:latin typeface="Times New Roman" pitchFamily="18" charset="0"/>
                <a:ea typeface="Roboto Black" panose="02000000000000000000" pitchFamily="2" charset="0"/>
                <a:cs typeface="Times New Roman" pitchFamily="18" charset="0"/>
              </a:rPr>
              <a:t>Blink</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This example shows the simplest thing you can do with an Arduino to see physical output: it blinks an LED.</a:t>
            </a:r>
          </a:p>
          <a:p>
            <a:pPr marL="285750" indent="-285750" algn="l">
              <a:buFont typeface="Wingdings" panose="05000000000000000000" pitchFamily="2" charset="2"/>
              <a:buChar char="§"/>
            </a:pPr>
            <a:endParaRPr lang="en-IN" sz="1600" dirty="0" smtClean="0">
              <a:latin typeface="Times New Roman" pitchFamily="18" charset="0"/>
              <a:ea typeface="Roboto Black" panose="02000000000000000000" pitchFamily="2" charset="0"/>
              <a:cs typeface="Times New Roman" pitchFamily="18" charset="0"/>
            </a:endParaRPr>
          </a:p>
          <a:p>
            <a:pPr algn="l"/>
            <a:r>
              <a:rPr lang="en-IN" sz="1600" b="1" dirty="0" smtClean="0">
                <a:latin typeface="Times New Roman" pitchFamily="18" charset="0"/>
                <a:ea typeface="Roboto Black" panose="02000000000000000000" pitchFamily="2" charset="0"/>
                <a:cs typeface="Times New Roman" pitchFamily="18" charset="0"/>
              </a:rPr>
              <a:t>Hardware Required</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Arduino Board</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LED</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Resistor, anything between 220 ohm to 1K ohm</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Bread board</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Male to male wires – 4</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USB cable</a:t>
            </a:r>
          </a:p>
          <a:p>
            <a:pPr marL="285750" indent="-285750" algn="l">
              <a:buFont typeface="Wingdings" panose="05000000000000000000" pitchFamily="2" charset="2"/>
              <a:buChar char="§"/>
            </a:pPr>
            <a:endParaRPr lang="en-IN" sz="1600" b="1" dirty="0" smtClean="0">
              <a:latin typeface="Times New Roman" pitchFamily="18" charset="0"/>
              <a:ea typeface="Roboto Black" panose="02000000000000000000" pitchFamily="2" charset="0"/>
              <a:cs typeface="Times New Roman" pitchFamily="18" charset="0"/>
            </a:endParaRPr>
          </a:p>
          <a:p>
            <a:pPr algn="l"/>
            <a:r>
              <a:rPr lang="en-IN" sz="1600" b="1" dirty="0" smtClean="0">
                <a:latin typeface="Times New Roman" pitchFamily="18" charset="0"/>
                <a:ea typeface="Roboto Black" panose="02000000000000000000" pitchFamily="2" charset="0"/>
                <a:cs typeface="Times New Roman" pitchFamily="18" charset="0"/>
              </a:rPr>
              <a:t>Software Required</a:t>
            </a:r>
          </a:p>
          <a:p>
            <a:pPr marL="285750" indent="-285750" algn="l">
              <a:buFont typeface="Wingdings" panose="05000000000000000000" pitchFamily="2" charset="2"/>
              <a:buChar char="§"/>
            </a:pPr>
            <a:r>
              <a:rPr lang="en-IN" sz="1600" dirty="0" smtClean="0">
                <a:latin typeface="Times New Roman" pitchFamily="18" charset="0"/>
                <a:ea typeface="Roboto Light" panose="02000000000000000000" pitchFamily="2" charset="0"/>
                <a:cs typeface="Times New Roman" pitchFamily="18" charset="0"/>
              </a:rPr>
              <a:t>Arduino software</a:t>
            </a:r>
          </a:p>
          <a:p>
            <a:pPr>
              <a:lnSpc>
                <a:spcPct val="150000"/>
              </a:lnSpc>
            </a:pPr>
            <a:endParaRPr lang="en-US" sz="1400" dirty="0" smtClean="0">
              <a:solidFill>
                <a:srgbClr val="FFFF00"/>
              </a:solidFill>
              <a:latin typeface="Times New Roman" pitchFamily="18" charset="0"/>
              <a:ea typeface="ＭＳ Ｐゴシック" charset="0"/>
              <a:cs typeface="Times New Roman" pitchFamily="18" charset="0"/>
              <a:sym typeface="Bebas Neue" charset="0"/>
            </a:endParaRPr>
          </a:p>
          <a:p>
            <a:pPr>
              <a:lnSpc>
                <a:spcPct val="150000"/>
              </a:lnSpc>
            </a:pPr>
            <a:endParaRPr lang="en-US" sz="1400" b="1" dirty="0">
              <a:solidFill>
                <a:srgbClr val="002060"/>
              </a:solidFill>
              <a:latin typeface="Roboto Lt"/>
              <a:cs typeface="Times New Roman" pitchFamily="18" charset="0"/>
            </a:endParaRPr>
          </a:p>
        </p:txBody>
      </p:sp>
      <p:sp>
        <p:nvSpPr>
          <p:cNvPr id="17" name="Rectangle 16"/>
          <p:cNvSpPr/>
          <p:nvPr/>
        </p:nvSpPr>
        <p:spPr bwMode="auto">
          <a:xfrm>
            <a:off x="254976" y="1626816"/>
            <a:ext cx="4071966" cy="3810027"/>
          </a:xfrm>
          <a:prstGeom prst="rect">
            <a:avLst/>
          </a:prstGeom>
          <a:blipFill dpi="0" rotWithShape="0">
            <a:blip r:embed="rId3"/>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TextBox 2"/>
          <p:cNvSpPr txBox="1"/>
          <p:nvPr/>
        </p:nvSpPr>
        <p:spPr>
          <a:xfrm>
            <a:off x="2431520" y="900043"/>
            <a:ext cx="3857741" cy="461665"/>
          </a:xfrm>
          <a:prstGeom prst="rect">
            <a:avLst/>
          </a:prstGeom>
          <a:noFill/>
        </p:spPr>
        <p:txBody>
          <a:bodyPr wrap="square" rtlCol="0">
            <a:spAutoFit/>
          </a:bodyPr>
          <a:lstStyle/>
          <a:p>
            <a:pPr>
              <a:lnSpc>
                <a:spcPct val="150000"/>
              </a:lnSpc>
            </a:pPr>
            <a:r>
              <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rPr>
              <a:t>LED ON AND </a:t>
            </a:r>
            <a:r>
              <a:rPr lang="en-US" sz="1600" b="1" dirty="0" smtClean="0">
                <a:solidFill>
                  <a:schemeClr val="tx2"/>
                </a:solidFill>
                <a:latin typeface="Times New Roman" pitchFamily="18" charset="0"/>
                <a:ea typeface="Roboto Black" panose="02000000000000000000" pitchFamily="2" charset="0"/>
                <a:cs typeface="Times New Roman" pitchFamily="18" charset="0"/>
                <a:sym typeface="Bebas Neue" charset="0"/>
              </a:rPr>
              <a:t>OFF PROGRAM</a:t>
            </a:r>
            <a:endPar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endParaRPr>
          </a:p>
        </p:txBody>
      </p:sp>
    </p:spTree>
    <p:extLst>
      <p:ext uri="{BB962C8B-B14F-4D97-AF65-F5344CB8AC3E}">
        <p14:creationId xmlns="" xmlns:p14="http://schemas.microsoft.com/office/powerpoint/2010/main" val="4119967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90501" y="1282968"/>
            <a:ext cx="28194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4" name="Rectangle 3"/>
          <p:cNvSpPr/>
          <p:nvPr/>
        </p:nvSpPr>
        <p:spPr>
          <a:xfrm>
            <a:off x="5292081" y="1047734"/>
            <a:ext cx="3851919" cy="738664"/>
          </a:xfrm>
          <a:prstGeom prst="rect">
            <a:avLst/>
          </a:prstGeom>
        </p:spPr>
        <p:txBody>
          <a:bodyPr wrap="square">
            <a:spAutoFit/>
          </a:bodyPr>
          <a:lstStyle/>
          <a:p>
            <a:pPr>
              <a:lnSpc>
                <a:spcPct val="150000"/>
              </a:lnSpc>
            </a:pPr>
            <a:endParaRPr lang="en-US" sz="1400" dirty="0" smtClean="0">
              <a:solidFill>
                <a:srgbClr val="FFFF00"/>
              </a:solidFill>
              <a:latin typeface="Times New Roman" pitchFamily="18" charset="0"/>
              <a:ea typeface="ＭＳ Ｐゴシック" charset="0"/>
              <a:cs typeface="Times New Roman" pitchFamily="18" charset="0"/>
              <a:sym typeface="Bebas Neue" charset="0"/>
            </a:endParaRPr>
          </a:p>
          <a:p>
            <a:pPr>
              <a:lnSpc>
                <a:spcPct val="150000"/>
              </a:lnSpc>
            </a:pPr>
            <a:endParaRPr lang="en-US" sz="1400" b="1" dirty="0">
              <a:solidFill>
                <a:srgbClr val="002060"/>
              </a:solidFill>
              <a:latin typeface="Roboto Lt"/>
              <a:cs typeface="Times New Roman" pitchFamily="18" charset="0"/>
            </a:endParaRPr>
          </a:p>
        </p:txBody>
      </p:sp>
      <p:sp>
        <p:nvSpPr>
          <p:cNvPr id="18" name="Rectangle 17"/>
          <p:cNvSpPr/>
          <p:nvPr/>
        </p:nvSpPr>
        <p:spPr bwMode="auto">
          <a:xfrm>
            <a:off x="514750" y="1639067"/>
            <a:ext cx="4071966" cy="3810027"/>
          </a:xfrm>
          <a:prstGeom prst="rect">
            <a:avLst/>
          </a:prstGeom>
          <a:blipFill dpi="0" rotWithShape="0">
            <a:blip r:embed="rId3"/>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498575" y="1693337"/>
            <a:ext cx="3173071" cy="3700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21661" y="1057264"/>
            <a:ext cx="420499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CIRCUIT DIAGRAM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7" name="TextBox 6"/>
          <p:cNvSpPr txBox="1"/>
          <p:nvPr/>
        </p:nvSpPr>
        <p:spPr>
          <a:xfrm>
            <a:off x="5508104" y="1047734"/>
            <a:ext cx="3096344"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PROGRAM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37117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90"/>
                                          </p:val>
                                        </p:tav>
                                        <p:tav tm="100000">
                                          <p:val>
                                            <p:fltVal val="0"/>
                                          </p:val>
                                        </p:tav>
                                      </p:tavLst>
                                    </p:anim>
                                    <p:animEffect transition="in" filter="fade">
                                      <p:cBhvr>
                                        <p:cTn id="16" dur="1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 calcmode="lin" valueType="num">
                                      <p:cBhvr>
                                        <p:cTn id="29" dur="1000" fill="hold"/>
                                        <p:tgtEl>
                                          <p:spTgt spid="3"/>
                                        </p:tgtEl>
                                        <p:attrNameLst>
                                          <p:attrName>style.rotation</p:attrName>
                                        </p:attrNameLst>
                                      </p:cBhvr>
                                      <p:tavLst>
                                        <p:tav tm="0">
                                          <p:val>
                                            <p:fltVal val="90"/>
                                          </p:val>
                                        </p:tav>
                                        <p:tav tm="100000">
                                          <p:val>
                                            <p:fltVal val="0"/>
                                          </p:val>
                                        </p:tav>
                                      </p:tavLst>
                                    </p:anim>
                                    <p:animEffect transition="in" filter="fade">
                                      <p:cBhvr>
                                        <p:cTn id="3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794331" y="0"/>
            <a:ext cx="7358286" cy="6601807"/>
          </a:xfrm>
          <a:prstGeom prst="rect">
            <a:avLst/>
          </a:prstGeom>
        </p:spPr>
        <p:txBody>
          <a:bodyPr wrap="square">
            <a:spAutoFit/>
          </a:bodyPr>
          <a:lstStyle/>
          <a:p>
            <a:pPr marL="285750" indent="-285750">
              <a:lnSpc>
                <a:spcPct val="150000"/>
              </a:lnSpc>
            </a:pPr>
            <a:endParaRPr lang="en-US" b="1" dirty="0" smtClean="0">
              <a:solidFill>
                <a:schemeClr val="bg1"/>
              </a:solidFill>
              <a:latin typeface="Times New Roman" pitchFamily="18" charset="0"/>
              <a:ea typeface="Roboto Light" panose="02000000000000000000" pitchFamily="2" charset="0"/>
              <a:cs typeface="Times New Roman" pitchFamily="18" charset="0"/>
            </a:endParaRPr>
          </a:p>
          <a:p>
            <a:pPr algn="just">
              <a:lnSpc>
                <a:spcPct val="200000"/>
              </a:lnSpc>
            </a:pPr>
            <a:r>
              <a:rPr lang="en-US" dirty="0" smtClean="0">
                <a:latin typeface="Times New Roman" pitchFamily="18" charset="0"/>
                <a:ea typeface="Roboto Light" panose="02000000000000000000" pitchFamily="2" charset="0"/>
                <a:cs typeface="Times New Roman" pitchFamily="18" charset="0"/>
              </a:rPr>
              <a:t>CONSUMER PRODUCTS </a:t>
            </a: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TV </a:t>
            </a: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stereo </a:t>
            </a: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remote control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phone / mobile phone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refrigerator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microwave </a:t>
            </a: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washing </a:t>
            </a:r>
            <a:r>
              <a:rPr lang="en-US" dirty="0">
                <a:latin typeface="Times New Roman" pitchFamily="18" charset="0"/>
                <a:ea typeface="Roboto Light" panose="02000000000000000000" pitchFamily="2" charset="0"/>
                <a:cs typeface="Times New Roman" pitchFamily="18" charset="0"/>
              </a:rPr>
              <a:t>machine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electric tooth brush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a:t>
            </a:r>
            <a:r>
              <a:rPr lang="en-US" dirty="0">
                <a:latin typeface="Times New Roman" pitchFamily="18" charset="0"/>
                <a:ea typeface="Roboto Light" panose="02000000000000000000" pitchFamily="2" charset="0"/>
                <a:cs typeface="Times New Roman" pitchFamily="18" charset="0"/>
              </a:rPr>
              <a:t>oven / rice or bread cooker </a:t>
            </a:r>
            <a:endParaRPr lang="en-US"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 watch</a:t>
            </a:r>
            <a:endParaRPr lang="en-US" dirty="0">
              <a:solidFill>
                <a:schemeClr val="bg1"/>
              </a:solidFill>
              <a:latin typeface="Roboto Lt"/>
              <a:cs typeface="Times New Roman" pitchFamily="18" charset="0"/>
            </a:endParaRPr>
          </a:p>
        </p:txBody>
      </p:sp>
      <p:sp>
        <p:nvSpPr>
          <p:cNvPr id="2" name="TextBox 1"/>
          <p:cNvSpPr txBox="1"/>
          <p:nvPr/>
        </p:nvSpPr>
        <p:spPr>
          <a:xfrm>
            <a:off x="3360422" y="152607"/>
            <a:ext cx="3192778" cy="507831"/>
          </a:xfrm>
          <a:prstGeom prst="rect">
            <a:avLst/>
          </a:prstGeom>
          <a:noFill/>
        </p:spPr>
        <p:txBody>
          <a:bodyPr wrap="square" rtlCol="0">
            <a:spAutoFit/>
          </a:bodyPr>
          <a:lstStyle/>
          <a:p>
            <a:pPr marL="285750" indent="-285750">
              <a:lnSpc>
                <a:spcPct val="150000"/>
              </a:lnSpc>
            </a:pPr>
            <a:r>
              <a:rPr lang="en-US" b="1" dirty="0" smtClean="0">
                <a:solidFill>
                  <a:schemeClr val="tx2"/>
                </a:solidFill>
                <a:latin typeface="Times New Roman" pitchFamily="18" charset="0"/>
                <a:ea typeface="Roboto Black" panose="02000000000000000000" pitchFamily="2" charset="0"/>
                <a:cs typeface="Times New Roman" pitchFamily="18" charset="0"/>
              </a:rPr>
              <a:t>APPLICATION AREAS</a:t>
            </a:r>
            <a:endParaRPr lang="en-US"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842122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bg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21" name="Rectangle 3"/>
          <p:cNvSpPr>
            <a:spLocks/>
          </p:cNvSpPr>
          <p:nvPr/>
        </p:nvSpPr>
        <p:spPr bwMode="auto">
          <a:xfrm>
            <a:off x="2773255" y="846452"/>
            <a:ext cx="3578290"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400" b="1" dirty="0" smtClean="0">
                <a:solidFill>
                  <a:schemeClr val="tx1"/>
                </a:solidFill>
                <a:latin typeface="Times New Roman" pitchFamily="18" charset="0"/>
                <a:ea typeface="Roboto Black" panose="02000000000000000000" pitchFamily="2" charset="0"/>
                <a:cs typeface="Times New Roman" pitchFamily="18" charset="0"/>
                <a:sym typeface="Bebas Neue" charset="0"/>
              </a:rPr>
              <a:t>FUNCTIONS</a:t>
            </a:r>
          </a:p>
          <a:p>
            <a:endParaRPr lang="en-US" sz="1400" b="1" dirty="0">
              <a:solidFill>
                <a:srgbClr val="FFFFFF"/>
              </a:solidFill>
              <a:latin typeface="Times New Roman" pitchFamily="18" charset="0"/>
              <a:ea typeface="Roboto" pitchFamily="2" charset="0"/>
              <a:cs typeface="Times New Roman" pitchFamily="18" charset="0"/>
              <a:sym typeface="Bebas Neue" charset="0"/>
            </a:endParaRPr>
          </a:p>
        </p:txBody>
      </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31" name="TextBox 30"/>
          <p:cNvSpPr txBox="1"/>
          <p:nvPr/>
        </p:nvSpPr>
        <p:spPr>
          <a:xfrm>
            <a:off x="5286380" y="2190742"/>
            <a:ext cx="3500462" cy="307777"/>
          </a:xfrm>
          <a:prstGeom prst="rect">
            <a:avLst/>
          </a:prstGeom>
          <a:noFill/>
        </p:spPr>
        <p:txBody>
          <a:bodyPr wrap="square" rtlCol="0">
            <a:spAutoFit/>
          </a:bodyPr>
          <a:lstStyle/>
          <a:p>
            <a:endParaRPr lang="en-IN" sz="1400" dirty="0">
              <a:latin typeface="Times New Roman" pitchFamily="18" charset="0"/>
              <a:cs typeface="Times New Roman" pitchFamily="18" charset="0"/>
            </a:endParaRPr>
          </a:p>
        </p:txBody>
      </p:sp>
      <p:sp>
        <p:nvSpPr>
          <p:cNvPr id="30" name="Rectangle 29"/>
          <p:cNvSpPr/>
          <p:nvPr/>
        </p:nvSpPr>
        <p:spPr bwMode="auto">
          <a:xfrm>
            <a:off x="618930" y="1608457"/>
            <a:ext cx="3657600" cy="3810027"/>
          </a:xfrm>
          <a:prstGeom prst="rect">
            <a:avLst/>
          </a:prstGeom>
          <a:blipFill dpi="0" rotWithShape="0">
            <a:blip r:embed="rId3"/>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Times New Roman" pitchFamily="18" charset="0"/>
              <a:ea typeface="Roboto Lt" pitchFamily="2" charset="0"/>
              <a:cs typeface="Times New Roman" pitchFamily="18" charset="0"/>
              <a:sym typeface="Gill Sans" charset="0"/>
            </a:endParaRPr>
          </a:p>
        </p:txBody>
      </p:sp>
      <p:sp>
        <p:nvSpPr>
          <p:cNvPr id="3" name="TextBox 2"/>
          <p:cNvSpPr txBox="1"/>
          <p:nvPr/>
        </p:nvSpPr>
        <p:spPr>
          <a:xfrm>
            <a:off x="4589083" y="1645205"/>
            <a:ext cx="4034757" cy="2893100"/>
          </a:xfrm>
          <a:prstGeom prst="rect">
            <a:avLst/>
          </a:prstGeom>
          <a:noFill/>
        </p:spPr>
        <p:txBody>
          <a:bodyPr wrap="square" rtlCol="0">
            <a:spAutoFit/>
          </a:bodyPr>
          <a:lstStyle/>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A function is a block of code that has a name and a block of statements that are executed when the function is </a:t>
            </a:r>
            <a:r>
              <a:rPr lang="en-US" sz="1400" dirty="0" smtClean="0">
                <a:solidFill>
                  <a:schemeClr val="tx1"/>
                </a:solidFill>
                <a:latin typeface="Times New Roman" pitchFamily="18" charset="0"/>
                <a:ea typeface="Roboto Light" pitchFamily="2" charset="0"/>
                <a:cs typeface="Times New Roman" pitchFamily="18" charset="0"/>
              </a:rPr>
              <a:t>called.</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itchFamily="2" charset="0"/>
                <a:cs typeface="Times New Roman" pitchFamily="18" charset="0"/>
              </a:rPr>
              <a:t>Functions </a:t>
            </a:r>
            <a:r>
              <a:rPr lang="en-US" sz="1400" dirty="0">
                <a:solidFill>
                  <a:schemeClr val="tx1"/>
                </a:solidFill>
                <a:latin typeface="Times New Roman" pitchFamily="18" charset="0"/>
                <a:ea typeface="Roboto Light" pitchFamily="2" charset="0"/>
                <a:cs typeface="Times New Roman" pitchFamily="18" charset="0"/>
              </a:rPr>
              <a:t>are declared by first declaring the function type. </a:t>
            </a:r>
            <a:endParaRPr lang="en-US" sz="1400" dirty="0" smtClean="0">
              <a:solidFill>
                <a:schemeClr val="tx1"/>
              </a:solidFill>
              <a:latin typeface="Times New Roman" pitchFamily="18" charset="0"/>
              <a:ea typeface="Roboto Light" pitchFamily="2" charset="0"/>
              <a:cs typeface="Times New Roman" pitchFamily="18" charset="0"/>
            </a:endParaRPr>
          </a:p>
          <a:p>
            <a:pPr algn="l"/>
            <a:endParaRPr lang="en-US" sz="1400" dirty="0">
              <a:solidFill>
                <a:schemeClr val="tx1"/>
              </a:solidFill>
              <a:latin typeface="Times New Roman" pitchFamily="18" charset="0"/>
              <a:ea typeface="Roboto Light"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itchFamily="2" charset="0"/>
                <a:cs typeface="Times New Roman" pitchFamily="18" charset="0"/>
              </a:rPr>
              <a:t>This </a:t>
            </a:r>
            <a:r>
              <a:rPr lang="en-US" sz="1400" dirty="0">
                <a:solidFill>
                  <a:schemeClr val="tx1"/>
                </a:solidFill>
                <a:latin typeface="Times New Roman" pitchFamily="18" charset="0"/>
                <a:ea typeface="Roboto Light" pitchFamily="2" charset="0"/>
                <a:cs typeface="Times New Roman" pitchFamily="18" charset="0"/>
              </a:rPr>
              <a:t>is the type of value to be returned by the function such as ‘int’ for an integer type </a:t>
            </a:r>
            <a:r>
              <a:rPr lang="en-US" sz="1400" dirty="0" smtClean="0">
                <a:solidFill>
                  <a:schemeClr val="tx1"/>
                </a:solidFill>
                <a:latin typeface="Times New Roman" pitchFamily="18" charset="0"/>
                <a:ea typeface="Roboto Light" pitchFamily="2" charset="0"/>
                <a:cs typeface="Times New Roman" pitchFamily="18" charset="0"/>
              </a:rPr>
              <a:t>function.</a:t>
            </a: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itchFamily="2" charset="0"/>
                <a:cs typeface="Times New Roman" pitchFamily="18" charset="0"/>
              </a:rPr>
              <a:t>If </a:t>
            </a:r>
            <a:r>
              <a:rPr lang="en-US" sz="1400" dirty="0">
                <a:solidFill>
                  <a:schemeClr val="tx1"/>
                </a:solidFill>
                <a:latin typeface="Times New Roman" pitchFamily="18" charset="0"/>
                <a:ea typeface="Roboto Light" pitchFamily="2" charset="0"/>
                <a:cs typeface="Times New Roman" pitchFamily="18" charset="0"/>
              </a:rPr>
              <a:t>no value is to be returned the function type would be void. </a:t>
            </a:r>
          </a:p>
          <a:p>
            <a:endParaRPr lang="en-US" sz="1400" dirty="0">
              <a:solidFill>
                <a:schemeClr val="tx1"/>
              </a:solidFill>
              <a:latin typeface="Times New Roman" pitchFamily="18" charset="0"/>
              <a:ea typeface="Roboto Lt" pitchFamily="2" charset="0"/>
              <a:cs typeface="Times New Roman" pitchFamily="18" charset="0"/>
            </a:endParaRPr>
          </a:p>
        </p:txBody>
      </p:sp>
    </p:spTree>
    <p:extLst>
      <p:ext uri="{BB962C8B-B14F-4D97-AF65-F5344CB8AC3E}">
        <p14:creationId xmlns="" xmlns:p14="http://schemas.microsoft.com/office/powerpoint/2010/main" val="2796565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3173181" y="1074567"/>
            <a:ext cx="2701580" cy="425437"/>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400" b="1" dirty="0" smtClean="0">
                <a:solidFill>
                  <a:schemeClr val="tx1"/>
                </a:solidFill>
                <a:latin typeface="Times New Roman" pitchFamily="18" charset="0"/>
                <a:ea typeface="Roboto Black" panose="02000000000000000000" pitchFamily="2" charset="0"/>
                <a:cs typeface="Times New Roman" pitchFamily="18" charset="0"/>
                <a:sym typeface="Bebas Neue" charset="0"/>
              </a:rPr>
              <a:t>FUNCTIONS</a:t>
            </a: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7" name="TextBox 36"/>
          <p:cNvSpPr txBox="1"/>
          <p:nvPr/>
        </p:nvSpPr>
        <p:spPr>
          <a:xfrm>
            <a:off x="2320181" y="1315616"/>
            <a:ext cx="4286280" cy="307777"/>
          </a:xfrm>
          <a:prstGeom prst="rect">
            <a:avLst/>
          </a:prstGeom>
          <a:noFill/>
        </p:spPr>
        <p:txBody>
          <a:bodyPr wrap="square" rtlCol="0">
            <a:spAutoFit/>
          </a:bodyPr>
          <a:lstStyle/>
          <a:p>
            <a:r>
              <a:rPr lang="en-IN" sz="1400" b="1" dirty="0" smtClean="0">
                <a:solidFill>
                  <a:schemeClr val="tx1"/>
                </a:solidFill>
                <a:latin typeface="Times New Roman" pitchFamily="18" charset="0"/>
                <a:ea typeface="Roboto Black" panose="02000000000000000000" pitchFamily="2" charset="0"/>
                <a:cs typeface="Times New Roman" pitchFamily="18" charset="0"/>
              </a:rPr>
              <a:t>Example program using function</a:t>
            </a:r>
            <a:endParaRPr lang="en-IN" sz="1400" b="1" dirty="0">
              <a:solidFill>
                <a:schemeClr val="tx1"/>
              </a:solidFill>
              <a:latin typeface="Times New Roman" pitchFamily="18" charset="0"/>
              <a:ea typeface="Roboto Black" panose="02000000000000000000" pitchFamily="2" charset="0"/>
              <a:cs typeface="Times New Roman" pitchFamily="18" charset="0"/>
            </a:endParaRPr>
          </a:p>
        </p:txBody>
      </p:sp>
      <p:pic>
        <p:nvPicPr>
          <p:cNvPr id="34" name="Picture 33" descr="Capture2.PNG"/>
          <p:cNvPicPr>
            <a:picLocks noChangeAspect="1"/>
          </p:cNvPicPr>
          <p:nvPr/>
        </p:nvPicPr>
        <p:blipFill>
          <a:blip r:embed="rId3"/>
          <a:stretch>
            <a:fillRect/>
          </a:stretch>
        </p:blipFill>
        <p:spPr>
          <a:xfrm>
            <a:off x="3127529" y="1735923"/>
            <a:ext cx="2671585" cy="4207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068476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000" fill="hold"/>
                                        <p:tgtEl>
                                          <p:spTgt spid="34"/>
                                        </p:tgtEl>
                                        <p:attrNameLst>
                                          <p:attrName>ppt_w</p:attrName>
                                        </p:attrNameLst>
                                      </p:cBhvr>
                                      <p:tavLst>
                                        <p:tav tm="0">
                                          <p:val>
                                            <p:fltVal val="0"/>
                                          </p:val>
                                        </p:tav>
                                        <p:tav tm="100000">
                                          <p:val>
                                            <p:strVal val="#ppt_w"/>
                                          </p:val>
                                        </p:tav>
                                      </p:tavLst>
                                    </p:anim>
                                    <p:anim calcmode="lin" valueType="num">
                                      <p:cBhvr>
                                        <p:cTn id="20" dur="1000" fill="hold"/>
                                        <p:tgtEl>
                                          <p:spTgt spid="34"/>
                                        </p:tgtEl>
                                        <p:attrNameLst>
                                          <p:attrName>ppt_h</p:attrName>
                                        </p:attrNameLst>
                                      </p:cBhvr>
                                      <p:tavLst>
                                        <p:tav tm="0">
                                          <p:val>
                                            <p:fltVal val="0"/>
                                          </p:val>
                                        </p:tav>
                                        <p:tav tm="100000">
                                          <p:val>
                                            <p:strVal val="#ppt_h"/>
                                          </p:val>
                                        </p:tav>
                                      </p:tavLst>
                                    </p:anim>
                                    <p:anim calcmode="lin" valueType="num">
                                      <p:cBhvr>
                                        <p:cTn id="21" dur="1000" fill="hold"/>
                                        <p:tgtEl>
                                          <p:spTgt spid="34"/>
                                        </p:tgtEl>
                                        <p:attrNameLst>
                                          <p:attrName>style.rotation</p:attrName>
                                        </p:attrNameLst>
                                      </p:cBhvr>
                                      <p:tavLst>
                                        <p:tav tm="0">
                                          <p:val>
                                            <p:fltVal val="90"/>
                                          </p:val>
                                        </p:tav>
                                        <p:tav tm="100000">
                                          <p:val>
                                            <p:fltVal val="0"/>
                                          </p:val>
                                        </p:tav>
                                      </p:tavLst>
                                    </p:anim>
                                    <p:animEffect transition="in" filter="fade">
                                      <p:cBhvr>
                                        <p:cTn id="2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bg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1" name="Rectangle 3"/>
          <p:cNvSpPr>
            <a:spLocks/>
          </p:cNvSpPr>
          <p:nvPr/>
        </p:nvSpPr>
        <p:spPr bwMode="auto">
          <a:xfrm>
            <a:off x="4686300" y="1450263"/>
            <a:ext cx="3695700" cy="697787"/>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1400" b="1" dirty="0" smtClean="0">
              <a:solidFill>
                <a:schemeClr val="bg1"/>
              </a:solidFill>
              <a:latin typeface="Times New Roman" pitchFamily="18" charset="0"/>
              <a:ea typeface="Roboto Bk" pitchFamily="2" charset="0"/>
              <a:cs typeface="Times New Roman" pitchFamily="18" charset="0"/>
              <a:sym typeface="Bebas Neue" charset="0"/>
            </a:endParaRPr>
          </a:p>
          <a:p>
            <a:pPr algn="l"/>
            <a:endParaRPr lang="en-US" sz="1400" b="1" dirty="0" smtClean="0">
              <a:solidFill>
                <a:schemeClr val="bg1"/>
              </a:solidFill>
              <a:latin typeface="Times New Roman" pitchFamily="18" charset="0"/>
              <a:ea typeface="Roboto Bk" pitchFamily="2" charset="0"/>
              <a:cs typeface="Times New Roman" pitchFamily="18" charset="0"/>
              <a:sym typeface="Bebas Neue" charset="0"/>
            </a:endParaRPr>
          </a:p>
          <a:p>
            <a:pPr algn="l"/>
            <a:endParaRPr lang="en-IN" sz="1400" b="1" dirty="0" smtClean="0">
              <a:latin typeface="Times New Roman" pitchFamily="18" charset="0"/>
              <a:ea typeface="Roboto" pitchFamily="2" charset="0"/>
              <a:cs typeface="Times New Roman" pitchFamily="18" charset="0"/>
            </a:endParaRPr>
          </a:p>
          <a:p>
            <a:pPr marL="285750" indent="-285750" algn="l">
              <a:buFont typeface="Wingdings" panose="05000000000000000000" pitchFamily="2" charset="2"/>
              <a:buChar char="ü"/>
            </a:pPr>
            <a:r>
              <a:rPr lang="en-IN" sz="1400" b="1" dirty="0" smtClean="0">
                <a:latin typeface="Times New Roman" pitchFamily="18" charset="0"/>
                <a:ea typeface="Roboto Light" panose="02000000000000000000" pitchFamily="2" charset="0"/>
                <a:cs typeface="Times New Roman" pitchFamily="18" charset="0"/>
              </a:rPr>
              <a:t>if…else</a:t>
            </a:r>
            <a:r>
              <a:rPr lang="en-IN" sz="1400" dirty="0" smtClean="0">
                <a:latin typeface="Times New Roman" pitchFamily="18" charset="0"/>
                <a:ea typeface="Roboto Light" panose="02000000000000000000" pitchFamily="2" charset="0"/>
                <a:cs typeface="Times New Roman" pitchFamily="18" charset="0"/>
              </a:rPr>
              <a:t> allows for either or decision to be made.</a:t>
            </a:r>
          </a:p>
          <a:p>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pic>
        <p:nvPicPr>
          <p:cNvPr id="30" name="Picture 29" descr="Capture3.PNG"/>
          <p:cNvPicPr>
            <a:picLocks noChangeAspect="1"/>
          </p:cNvPicPr>
          <p:nvPr/>
        </p:nvPicPr>
        <p:blipFill>
          <a:blip r:embed="rId3"/>
          <a:stretch>
            <a:fillRect/>
          </a:stretch>
        </p:blipFill>
        <p:spPr>
          <a:xfrm>
            <a:off x="1011298" y="1761986"/>
            <a:ext cx="2786082" cy="40707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794331" y="1209437"/>
            <a:ext cx="333789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Example program using if…else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2" name="TextBox 1"/>
          <p:cNvSpPr txBox="1"/>
          <p:nvPr/>
        </p:nvSpPr>
        <p:spPr>
          <a:xfrm>
            <a:off x="3657600" y="861777"/>
            <a:ext cx="1778496" cy="307777"/>
          </a:xfrm>
          <a:prstGeom prst="rect">
            <a:avLst/>
          </a:prstGeom>
          <a:noFill/>
        </p:spPr>
        <p:txBody>
          <a:bodyPr wrap="square" rtlCol="0">
            <a:spAutoFit/>
          </a:bodyPr>
          <a:lstStyle/>
          <a:p>
            <a:r>
              <a:rPr lang="en-US" sz="1400" dirty="0" smtClean="0">
                <a:solidFill>
                  <a:schemeClr val="tx1"/>
                </a:solidFill>
                <a:latin typeface="Times New Roman" pitchFamily="18" charset="0"/>
                <a:ea typeface="Roboto Black" panose="02000000000000000000" pitchFamily="2" charset="0"/>
                <a:cs typeface="Times New Roman" pitchFamily="18" charset="0"/>
              </a:rPr>
              <a:t>If…else</a:t>
            </a:r>
            <a:endParaRPr lang="en-US" sz="1400"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343570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 calcmode="lin" valueType="num">
                                      <p:cBhvr additive="base">
                                        <p:cTn id="13"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fltVal val="0"/>
                                          </p:val>
                                        </p:tav>
                                        <p:tav tm="100000">
                                          <p:val>
                                            <p:strVal val="#ppt_w"/>
                                          </p:val>
                                        </p:tav>
                                      </p:tavLst>
                                    </p:anim>
                                    <p:anim calcmode="lin" valueType="num">
                                      <p:cBhvr>
                                        <p:cTn id="26" dur="1000" fill="hold"/>
                                        <p:tgtEl>
                                          <p:spTgt spid="30"/>
                                        </p:tgtEl>
                                        <p:attrNameLst>
                                          <p:attrName>ppt_h</p:attrName>
                                        </p:attrNameLst>
                                      </p:cBhvr>
                                      <p:tavLst>
                                        <p:tav tm="0">
                                          <p:val>
                                            <p:fltVal val="0"/>
                                          </p:val>
                                        </p:tav>
                                        <p:tav tm="100000">
                                          <p:val>
                                            <p:strVal val="#ppt_h"/>
                                          </p:val>
                                        </p:tav>
                                      </p:tavLst>
                                    </p:anim>
                                    <p:anim calcmode="lin" valueType="num">
                                      <p:cBhvr>
                                        <p:cTn id="27" dur="1000" fill="hold"/>
                                        <p:tgtEl>
                                          <p:spTgt spid="30"/>
                                        </p:tgtEl>
                                        <p:attrNameLst>
                                          <p:attrName>style.rotation</p:attrName>
                                        </p:attrNameLst>
                                      </p:cBhvr>
                                      <p:tavLst>
                                        <p:tav tm="0">
                                          <p:val>
                                            <p:fltVal val="90"/>
                                          </p:val>
                                        </p:tav>
                                        <p:tav tm="100000">
                                          <p:val>
                                            <p:fltVal val="0"/>
                                          </p:val>
                                        </p:tav>
                                      </p:tavLst>
                                    </p:anim>
                                    <p:animEffect transition="in" filter="fade">
                                      <p:cBhvr>
                                        <p:cTn id="2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bg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4" name="Rectangle 3"/>
          <p:cNvSpPr/>
          <p:nvPr/>
        </p:nvSpPr>
        <p:spPr>
          <a:xfrm>
            <a:off x="228601" y="1235093"/>
            <a:ext cx="4251035" cy="954107"/>
          </a:xfrm>
          <a:prstGeom prst="rect">
            <a:avLst/>
          </a:prstGeom>
        </p:spPr>
        <p:txBody>
          <a:bodyPr wrap="square">
            <a:spAutoFit/>
          </a:bodyPr>
          <a:lstStyle/>
          <a:p>
            <a:pPr algn="l">
              <a:lnSpc>
                <a:spcPct val="125000"/>
              </a:lnSpc>
            </a:pPr>
            <a:endParaRPr lang="en-US" sz="1400" dirty="0">
              <a:solidFill>
                <a:schemeClr val="bg1"/>
              </a:solidFill>
              <a:latin typeface="Times New Roman" pitchFamily="18" charset="0"/>
              <a:ea typeface="Roboto Lt" pitchFamily="2" charset="0"/>
              <a:cs typeface="Times New Roman" pitchFamily="18" charset="0"/>
              <a:sym typeface="Open Sans Cond Light" charset="0"/>
            </a:endParaRPr>
          </a:p>
          <a:p>
            <a:pPr algn="l">
              <a:lnSpc>
                <a:spcPct val="125000"/>
              </a:lnSpc>
            </a:pPr>
            <a:endParaRPr lang="en-US" sz="1400" dirty="0">
              <a:latin typeface="Times New Roman" pitchFamily="18"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21" name="Rectangle 3"/>
          <p:cNvSpPr>
            <a:spLocks/>
          </p:cNvSpPr>
          <p:nvPr/>
        </p:nvSpPr>
        <p:spPr bwMode="auto">
          <a:xfrm>
            <a:off x="4596078" y="1724822"/>
            <a:ext cx="3548558" cy="1655156"/>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285750" indent="-285750" algn="l">
              <a:buFont typeface="Wingdings" panose="05000000000000000000" pitchFamily="2" charset="2"/>
              <a:buChar char="ü"/>
            </a:pPr>
            <a:r>
              <a:rPr lang="en-US" sz="1400" b="1" dirty="0" smtClean="0">
                <a:latin typeface="Times New Roman" pitchFamily="18" charset="0"/>
                <a:ea typeface="Roboto Light" panose="02000000000000000000" pitchFamily="2" charset="0"/>
                <a:cs typeface="Times New Roman" pitchFamily="18" charset="0"/>
              </a:rPr>
              <a:t>for loop </a:t>
            </a:r>
            <a:r>
              <a:rPr lang="en-US" sz="1400" dirty="0" smtClean="0">
                <a:latin typeface="Times New Roman" pitchFamily="18" charset="0"/>
                <a:ea typeface="Roboto Light" panose="02000000000000000000" pitchFamily="2" charset="0"/>
                <a:cs typeface="Times New Roman" pitchFamily="18" charset="0"/>
              </a:rPr>
              <a:t>will loop continuously, and infinitely until the expression inside the parenthesis becomes false.</a:t>
            </a:r>
          </a:p>
          <a:p>
            <a:endParaRPr lang="en-IN" sz="1400" dirty="0" smtClean="0">
              <a:latin typeface="Times New Roman" pitchFamily="18" charset="0"/>
              <a:cs typeface="Times New Roman" pitchFamily="18" charset="0"/>
            </a:endParaRPr>
          </a:p>
          <a:p>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pic>
        <p:nvPicPr>
          <p:cNvPr id="34" name="Picture 33" descr="Capture4.PNG"/>
          <p:cNvPicPr>
            <a:picLocks noChangeAspect="1"/>
          </p:cNvPicPr>
          <p:nvPr/>
        </p:nvPicPr>
        <p:blipFill>
          <a:blip r:embed="rId3"/>
          <a:stretch>
            <a:fillRect/>
          </a:stretch>
        </p:blipFill>
        <p:spPr>
          <a:xfrm>
            <a:off x="837159" y="1795769"/>
            <a:ext cx="2972281" cy="4173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701966" y="1237389"/>
            <a:ext cx="3242669"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Example program using for loop</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7" name="TextBox 6"/>
          <p:cNvSpPr txBox="1"/>
          <p:nvPr/>
        </p:nvSpPr>
        <p:spPr>
          <a:xfrm>
            <a:off x="3742443" y="861776"/>
            <a:ext cx="1650730" cy="307777"/>
          </a:xfrm>
          <a:prstGeom prst="rect">
            <a:avLst/>
          </a:prstGeom>
          <a:noFill/>
        </p:spPr>
        <p:txBody>
          <a:bodyPr wrap="square" rtlCol="0">
            <a:spAutoFit/>
          </a:bodyPr>
          <a:lstStyle/>
          <a:p>
            <a:r>
              <a:rPr lang="en-US" sz="1400" dirty="0">
                <a:solidFill>
                  <a:schemeClr val="tx1"/>
                </a:solidFill>
                <a:latin typeface="Times New Roman" pitchFamily="18" charset="0"/>
                <a:ea typeface="Roboto Black" panose="02000000000000000000" pitchFamily="2" charset="0"/>
                <a:cs typeface="Times New Roman" pitchFamily="18" charset="0"/>
              </a:rPr>
              <a:t>f</a:t>
            </a:r>
            <a:r>
              <a:rPr lang="en-US" sz="1400" dirty="0" smtClean="0">
                <a:solidFill>
                  <a:schemeClr val="tx1"/>
                </a:solidFill>
                <a:latin typeface="Times New Roman" pitchFamily="18" charset="0"/>
                <a:ea typeface="Roboto Black" panose="02000000000000000000" pitchFamily="2" charset="0"/>
                <a:cs typeface="Times New Roman" pitchFamily="18" charset="0"/>
              </a:rPr>
              <a:t>or loop</a:t>
            </a:r>
            <a:endParaRPr lang="en-US" sz="1400"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06492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1000" fill="hold"/>
                                        <p:tgtEl>
                                          <p:spTgt spid="34"/>
                                        </p:tgtEl>
                                        <p:attrNameLst>
                                          <p:attrName>ppt_w</p:attrName>
                                        </p:attrNameLst>
                                      </p:cBhvr>
                                      <p:tavLst>
                                        <p:tav tm="0">
                                          <p:val>
                                            <p:fltVal val="0"/>
                                          </p:val>
                                        </p:tav>
                                        <p:tav tm="100000">
                                          <p:val>
                                            <p:strVal val="#ppt_w"/>
                                          </p:val>
                                        </p:tav>
                                      </p:tavLst>
                                    </p:anim>
                                    <p:anim calcmode="lin" valueType="num">
                                      <p:cBhvr>
                                        <p:cTn id="26" dur="1000" fill="hold"/>
                                        <p:tgtEl>
                                          <p:spTgt spid="34"/>
                                        </p:tgtEl>
                                        <p:attrNameLst>
                                          <p:attrName>ppt_h</p:attrName>
                                        </p:attrNameLst>
                                      </p:cBhvr>
                                      <p:tavLst>
                                        <p:tav tm="0">
                                          <p:val>
                                            <p:fltVal val="0"/>
                                          </p:val>
                                        </p:tav>
                                        <p:tav tm="100000">
                                          <p:val>
                                            <p:strVal val="#ppt_h"/>
                                          </p:val>
                                        </p:tav>
                                      </p:tavLst>
                                    </p:anim>
                                    <p:anim calcmode="lin" valueType="num">
                                      <p:cBhvr>
                                        <p:cTn id="27" dur="1000" fill="hold"/>
                                        <p:tgtEl>
                                          <p:spTgt spid="34"/>
                                        </p:tgtEl>
                                        <p:attrNameLst>
                                          <p:attrName>style.rotation</p:attrName>
                                        </p:attrNameLst>
                                      </p:cBhvr>
                                      <p:tavLst>
                                        <p:tav tm="0">
                                          <p:val>
                                            <p:fltVal val="90"/>
                                          </p:val>
                                        </p:tav>
                                        <p:tav tm="100000">
                                          <p:val>
                                            <p:fltVal val="0"/>
                                          </p:val>
                                        </p:tav>
                                      </p:tavLst>
                                    </p:anim>
                                    <p:animEffect transition="in" filter="fade">
                                      <p:cBhvr>
                                        <p:cTn id="2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bg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21" name="Rectangle 3"/>
          <p:cNvSpPr>
            <a:spLocks/>
          </p:cNvSpPr>
          <p:nvPr/>
        </p:nvSpPr>
        <p:spPr bwMode="auto">
          <a:xfrm>
            <a:off x="4031923" y="969439"/>
            <a:ext cx="1259632" cy="378731"/>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endParaRPr lang="en-US" sz="1400" b="1" dirty="0" smtClean="0">
              <a:solidFill>
                <a:srgbClr val="FFFF00"/>
              </a:solidFill>
              <a:latin typeface="Times New Roman" pitchFamily="18" charset="0"/>
              <a:ea typeface="Roboto Lt" pitchFamily="2" charset="0"/>
              <a:cs typeface="Times New Roman" pitchFamily="18" charset="0"/>
              <a:sym typeface="Bebas Neue" charset="0"/>
            </a:endParaRPr>
          </a:p>
          <a:p>
            <a:pPr algn="l"/>
            <a:endParaRPr lang="en-US" sz="1400" b="1" dirty="0">
              <a:solidFill>
                <a:srgbClr val="FFFF00"/>
              </a:solidFill>
              <a:latin typeface="Times New Roman" pitchFamily="18" charset="0"/>
              <a:ea typeface="Roboto Lt" pitchFamily="2" charset="0"/>
              <a:cs typeface="Times New Roman" pitchFamily="18" charset="0"/>
              <a:sym typeface="Bebas Neue" charset="0"/>
            </a:endParaRPr>
          </a:p>
          <a:p>
            <a:pPr algn="l"/>
            <a:r>
              <a:rPr lang="en-US" sz="1400" b="1" dirty="0" smtClean="0">
                <a:solidFill>
                  <a:schemeClr val="bg1"/>
                </a:solidFill>
                <a:latin typeface="Times New Roman" pitchFamily="18" charset="0"/>
                <a:ea typeface="Roboto Bk" pitchFamily="2" charset="0"/>
                <a:cs typeface="Times New Roman" pitchFamily="18" charset="0"/>
                <a:sym typeface="Bebas Neue" charset="0"/>
              </a:rPr>
              <a:t> </a:t>
            </a:r>
            <a:r>
              <a:rPr lang="en-US" sz="1400" b="1" dirty="0" smtClean="0">
                <a:solidFill>
                  <a:schemeClr val="tx1"/>
                </a:solidFill>
                <a:latin typeface="Times New Roman" pitchFamily="18" charset="0"/>
                <a:ea typeface="Roboto Black" panose="02000000000000000000" pitchFamily="2" charset="0"/>
                <a:cs typeface="Times New Roman" pitchFamily="18" charset="0"/>
                <a:sym typeface="Bebas Neue" charset="0"/>
              </a:rPr>
              <a:t>while </a:t>
            </a:r>
            <a:r>
              <a:rPr lang="en-US" sz="1400" b="1" dirty="0">
                <a:solidFill>
                  <a:schemeClr val="tx1"/>
                </a:solidFill>
                <a:latin typeface="Times New Roman" pitchFamily="18" charset="0"/>
                <a:ea typeface="Roboto Black" panose="02000000000000000000" pitchFamily="2" charset="0"/>
                <a:cs typeface="Times New Roman" pitchFamily="18" charset="0"/>
                <a:sym typeface="Bebas Neue" charset="0"/>
              </a:rPr>
              <a:t>loop</a:t>
            </a:r>
          </a:p>
          <a:p>
            <a:pPr algn="l"/>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a:p>
            <a:pPr algn="l"/>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31" name="TextBox 30"/>
          <p:cNvSpPr txBox="1"/>
          <p:nvPr/>
        </p:nvSpPr>
        <p:spPr>
          <a:xfrm>
            <a:off x="5286380" y="2190742"/>
            <a:ext cx="3500462" cy="307777"/>
          </a:xfrm>
          <a:prstGeom prst="rect">
            <a:avLst/>
          </a:prstGeom>
          <a:noFill/>
        </p:spPr>
        <p:txBody>
          <a:bodyPr wrap="square" rtlCol="0">
            <a:spAutoFit/>
          </a:bodyPr>
          <a:lstStyle/>
          <a:p>
            <a:endParaRPr lang="en-IN" sz="1400" dirty="0">
              <a:latin typeface="Times New Roman" pitchFamily="18" charset="0"/>
              <a:cs typeface="Times New Roman" pitchFamily="18" charset="0"/>
            </a:endParaRPr>
          </a:p>
        </p:txBody>
      </p:sp>
      <p:sp>
        <p:nvSpPr>
          <p:cNvPr id="37" name="TextBox 36"/>
          <p:cNvSpPr txBox="1"/>
          <p:nvPr/>
        </p:nvSpPr>
        <p:spPr>
          <a:xfrm>
            <a:off x="4357686" y="1619238"/>
            <a:ext cx="4286280" cy="307777"/>
          </a:xfrm>
          <a:prstGeom prst="rect">
            <a:avLst/>
          </a:prstGeom>
          <a:noFill/>
        </p:spPr>
        <p:txBody>
          <a:bodyPr wrap="square" rtlCol="0">
            <a:spAutoFit/>
          </a:bodyPr>
          <a:lstStyle/>
          <a:p>
            <a:endParaRPr lang="en-IN" sz="1400" dirty="0">
              <a:latin typeface="Times New Roman" pitchFamily="18" charset="0"/>
              <a:ea typeface="Roboto" pitchFamily="2" charset="0"/>
              <a:cs typeface="Times New Roman" pitchFamily="18" charset="0"/>
            </a:endParaRPr>
          </a:p>
        </p:txBody>
      </p:sp>
      <p:sp>
        <p:nvSpPr>
          <p:cNvPr id="34" name="TextBox 33"/>
          <p:cNvSpPr txBox="1"/>
          <p:nvPr/>
        </p:nvSpPr>
        <p:spPr>
          <a:xfrm>
            <a:off x="4263010" y="1775611"/>
            <a:ext cx="3981399" cy="2677656"/>
          </a:xfrm>
          <a:prstGeom prst="rect">
            <a:avLst/>
          </a:prstGeom>
          <a:noFill/>
        </p:spPr>
        <p:txBody>
          <a:bodyPr wrap="square" rtlCol="0">
            <a:spAutoFit/>
          </a:bodyPr>
          <a:lstStyle/>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While loops will loop continuously, and infinitely until the expression inside the parenthesis becomes false. </a:t>
            </a:r>
          </a:p>
          <a:p>
            <a:pPr algn="l">
              <a:buFont typeface="Wingdings" pitchFamily="2" charset="2"/>
              <a:buChar char="Ø"/>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Something must change the tested variable or the while loop will never exit.</a:t>
            </a:r>
          </a:p>
          <a:p>
            <a:pPr algn="l">
              <a:buFont typeface="Wingdings" pitchFamily="2" charset="2"/>
              <a:buChar char="Ø"/>
            </a:pPr>
            <a:endParaRPr lang="en-US" sz="1400" dirty="0" smtClean="0">
              <a:latin typeface="Times New Roman" pitchFamily="18" charset="0"/>
              <a:ea typeface="Roboto Light" panose="02000000000000000000" pitchFamily="2" charset="0"/>
              <a:cs typeface="Times New Roman" pitchFamily="18" charset="0"/>
            </a:endParaRPr>
          </a:p>
          <a:p>
            <a:pPr marL="0" indent="0" algn="l">
              <a:buNone/>
            </a:pPr>
            <a:r>
              <a:rPr lang="en-US" sz="1400" dirty="0" smtClean="0">
                <a:solidFill>
                  <a:schemeClr val="bg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 while(expression)</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statements;</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pPr algn="l"/>
            <a:endParaRPr lang="en-IN" sz="1400" dirty="0">
              <a:latin typeface="Times New Roman" pitchFamily="18" charset="0"/>
              <a:ea typeface="Roboto" pitchFamily="2" charset="0"/>
              <a:cs typeface="Times New Roman" pitchFamily="18" charset="0"/>
            </a:endParaRPr>
          </a:p>
        </p:txBody>
      </p:sp>
      <p:pic>
        <p:nvPicPr>
          <p:cNvPr id="33" name="Picture 32" descr="Capture5.PNG"/>
          <p:cNvPicPr>
            <a:picLocks noChangeAspect="1"/>
          </p:cNvPicPr>
          <p:nvPr/>
        </p:nvPicPr>
        <p:blipFill>
          <a:blip r:embed="rId3"/>
          <a:stretch>
            <a:fillRect/>
          </a:stretch>
        </p:blipFill>
        <p:spPr>
          <a:xfrm>
            <a:off x="794331" y="1781446"/>
            <a:ext cx="2857520" cy="4191029"/>
          </a:xfrm>
          <a:prstGeom prst="rect">
            <a:avLst/>
          </a:prstGeom>
          <a:ln w="38100" cmpd="sng">
            <a:solidFill>
              <a:schemeClr val="tx1"/>
            </a:solidFill>
          </a:ln>
        </p:spPr>
      </p:pic>
      <p:sp>
        <p:nvSpPr>
          <p:cNvPr id="6" name="TextBox 5"/>
          <p:cNvSpPr txBox="1"/>
          <p:nvPr/>
        </p:nvSpPr>
        <p:spPr>
          <a:xfrm>
            <a:off x="410309" y="1208869"/>
            <a:ext cx="3662316"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Example program using while loop</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673350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 calcmode="lin" valueType="num">
                                      <p:cBhvr additive="base">
                                        <p:cTn id="7"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Times New Roman" pitchFamily="18" charset="0"/>
              <a:cs typeface="Times New Roman" pitchFamily="18" charset="0"/>
            </a:endParaRPr>
          </a:p>
        </p:txBody>
      </p:sp>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bg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4" name="Rectangle 3"/>
          <p:cNvSpPr/>
          <p:nvPr/>
        </p:nvSpPr>
        <p:spPr>
          <a:xfrm>
            <a:off x="522427" y="1647803"/>
            <a:ext cx="4066863" cy="954107"/>
          </a:xfrm>
          <a:prstGeom prst="rect">
            <a:avLst/>
          </a:prstGeom>
        </p:spPr>
        <p:txBody>
          <a:bodyPr wrap="square">
            <a:spAutoFit/>
          </a:bodyPr>
          <a:lstStyle/>
          <a:p>
            <a:pPr algn="l">
              <a:lnSpc>
                <a:spcPct val="125000"/>
              </a:lnSpc>
            </a:pPr>
            <a:endParaRPr lang="en-US" sz="1400" dirty="0">
              <a:solidFill>
                <a:schemeClr val="bg1"/>
              </a:solidFill>
              <a:latin typeface="Times New Roman" pitchFamily="18" charset="0"/>
              <a:ea typeface="Roboto Lt" pitchFamily="2" charset="0"/>
              <a:cs typeface="Times New Roman" pitchFamily="18" charset="0"/>
              <a:sym typeface="Open Sans Cond Light" charset="0"/>
            </a:endParaRPr>
          </a:p>
          <a:p>
            <a:pPr algn="l">
              <a:lnSpc>
                <a:spcPct val="125000"/>
              </a:lnSpc>
            </a:pPr>
            <a:endParaRPr lang="en-US" sz="1400" dirty="0">
              <a:latin typeface="Times New Roman" pitchFamily="18"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21" name="Rectangle 3"/>
          <p:cNvSpPr>
            <a:spLocks/>
          </p:cNvSpPr>
          <p:nvPr/>
        </p:nvSpPr>
        <p:spPr bwMode="auto">
          <a:xfrm>
            <a:off x="4357686" y="1726237"/>
            <a:ext cx="3738866" cy="1409571"/>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t" pitchFamily="2" charset="0"/>
              <a:cs typeface="Times New Roman" pitchFamily="18" charset="0"/>
              <a:sym typeface="Bebas Neue"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sym typeface="Bebas Neue" charset="0"/>
              </a:rPr>
              <a:t>This loop will execute the statement atleast one time and then checks the condition.</a:t>
            </a:r>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endParaRPr lang="en-IN" sz="1400" dirty="0" smtClean="0">
              <a:latin typeface="Times New Roman" pitchFamily="18" charset="0"/>
              <a:ea typeface="Roboto Light" panose="02000000000000000000" pitchFamily="2" charset="0"/>
              <a:cs typeface="Times New Roman" pitchFamily="18" charset="0"/>
            </a:endParaRPr>
          </a:p>
          <a:p>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grpSp>
      <p:pic>
        <p:nvPicPr>
          <p:cNvPr id="30" name="Picture 29" descr="Capture7.PNG"/>
          <p:cNvPicPr>
            <a:picLocks noChangeAspect="1"/>
          </p:cNvPicPr>
          <p:nvPr/>
        </p:nvPicPr>
        <p:blipFill>
          <a:blip r:embed="rId3"/>
          <a:stretch>
            <a:fillRect/>
          </a:stretch>
        </p:blipFill>
        <p:spPr>
          <a:xfrm>
            <a:off x="921267" y="1918299"/>
            <a:ext cx="2857520" cy="3983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55004" y="1241861"/>
            <a:ext cx="4032448"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Example program using do…while loop</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9" name="TextBox 8"/>
          <p:cNvSpPr txBox="1"/>
          <p:nvPr/>
        </p:nvSpPr>
        <p:spPr>
          <a:xfrm>
            <a:off x="3565026" y="968098"/>
            <a:ext cx="1938762" cy="307777"/>
          </a:xfrm>
          <a:prstGeom prst="rect">
            <a:avLst/>
          </a:prstGeom>
          <a:noFill/>
        </p:spPr>
        <p:txBody>
          <a:bodyPr wrap="square" rtlCol="0">
            <a:spAutoFit/>
          </a:bodyPr>
          <a:lstStyle/>
          <a:p>
            <a:r>
              <a:rPr lang="en-US" sz="1400" b="1" dirty="0">
                <a:solidFill>
                  <a:schemeClr val="tx1"/>
                </a:solidFill>
                <a:latin typeface="Times New Roman" pitchFamily="18" charset="0"/>
                <a:ea typeface="Roboto Black" panose="02000000000000000000" pitchFamily="2" charset="0"/>
                <a:cs typeface="Times New Roman" pitchFamily="18" charset="0"/>
              </a:rPr>
              <a:t>d</a:t>
            </a:r>
            <a:r>
              <a:rPr lang="en-US" sz="1400" b="1" dirty="0" smtClean="0">
                <a:solidFill>
                  <a:schemeClr val="tx1"/>
                </a:solidFill>
                <a:latin typeface="Times New Roman" pitchFamily="18" charset="0"/>
                <a:ea typeface="Roboto Black" panose="02000000000000000000" pitchFamily="2" charset="0"/>
                <a:cs typeface="Times New Roman" pitchFamily="18" charset="0"/>
              </a:rPr>
              <a:t>o…while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905574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fltVal val="0"/>
                                          </p:val>
                                        </p:tav>
                                        <p:tav tm="100000">
                                          <p:val>
                                            <p:strVal val="#ppt_w"/>
                                          </p:val>
                                        </p:tav>
                                      </p:tavLst>
                                    </p:anim>
                                    <p:anim calcmode="lin" valueType="num">
                                      <p:cBhvr>
                                        <p:cTn id="26" dur="1000" fill="hold"/>
                                        <p:tgtEl>
                                          <p:spTgt spid="30"/>
                                        </p:tgtEl>
                                        <p:attrNameLst>
                                          <p:attrName>ppt_h</p:attrName>
                                        </p:attrNameLst>
                                      </p:cBhvr>
                                      <p:tavLst>
                                        <p:tav tm="0">
                                          <p:val>
                                            <p:fltVal val="0"/>
                                          </p:val>
                                        </p:tav>
                                        <p:tav tm="100000">
                                          <p:val>
                                            <p:strVal val="#ppt_h"/>
                                          </p:val>
                                        </p:tav>
                                      </p:tavLst>
                                    </p:anim>
                                    <p:anim calcmode="lin" valueType="num">
                                      <p:cBhvr>
                                        <p:cTn id="27" dur="1000" fill="hold"/>
                                        <p:tgtEl>
                                          <p:spTgt spid="30"/>
                                        </p:tgtEl>
                                        <p:attrNameLst>
                                          <p:attrName>style.rotation</p:attrName>
                                        </p:attrNameLst>
                                      </p:cBhvr>
                                      <p:tavLst>
                                        <p:tav tm="0">
                                          <p:val>
                                            <p:fltVal val="90"/>
                                          </p:val>
                                        </p:tav>
                                        <p:tav tm="100000">
                                          <p:val>
                                            <p:fltVal val="0"/>
                                          </p:val>
                                        </p:tav>
                                      </p:tavLst>
                                    </p:anim>
                                    <p:animEffect transition="in" filter="fade">
                                      <p:cBhvr>
                                        <p:cTn id="2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024660" y="970340"/>
            <a:ext cx="1208852" cy="571504"/>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IN" sz="1400" b="1" dirty="0" smtClean="0">
                <a:solidFill>
                  <a:schemeClr val="tx1"/>
                </a:solidFill>
                <a:latin typeface="Times New Roman" pitchFamily="18" charset="0"/>
                <a:ea typeface="Roboto Black" panose="02000000000000000000" pitchFamily="2" charset="0"/>
                <a:cs typeface="Times New Roman" pitchFamily="18" charset="0"/>
              </a:rPr>
              <a:t>ARRAYS</a:t>
            </a:r>
          </a:p>
          <a:p>
            <a:endParaRPr lang="en-US" sz="1600" b="1" dirty="0" smtClean="0">
              <a:solidFill>
                <a:srgbClr val="FFFF00"/>
              </a:solidFill>
              <a:latin typeface="Roboto" pitchFamily="2"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37" name="TextBox 36"/>
          <p:cNvSpPr txBox="1"/>
          <p:nvPr/>
        </p:nvSpPr>
        <p:spPr>
          <a:xfrm>
            <a:off x="4357686" y="1619238"/>
            <a:ext cx="4286280" cy="307777"/>
          </a:xfrm>
          <a:prstGeom prst="rect">
            <a:avLst/>
          </a:prstGeom>
          <a:noFill/>
        </p:spPr>
        <p:txBody>
          <a:bodyPr wrap="square" rtlCol="0">
            <a:spAutoFit/>
          </a:bodyPr>
          <a:lstStyle/>
          <a:p>
            <a:endParaRPr lang="en-IN" sz="1400" dirty="0">
              <a:latin typeface="Roboto" pitchFamily="2" charset="0"/>
              <a:ea typeface="Roboto" pitchFamily="2" charset="0"/>
              <a:cs typeface="Times New Roman" pitchFamily="18" charset="0"/>
            </a:endParaRPr>
          </a:p>
        </p:txBody>
      </p:sp>
      <p:sp>
        <p:nvSpPr>
          <p:cNvPr id="34" name="TextBox 33"/>
          <p:cNvSpPr txBox="1"/>
          <p:nvPr/>
        </p:nvSpPr>
        <p:spPr>
          <a:xfrm>
            <a:off x="4171784" y="1419503"/>
            <a:ext cx="4072625" cy="4124206"/>
          </a:xfrm>
          <a:prstGeom prst="rect">
            <a:avLst/>
          </a:prstGeom>
          <a:noFill/>
        </p:spPr>
        <p:txBody>
          <a:bodyPr wrap="square" rtlCol="0">
            <a:spAutoFit/>
          </a:bodyPr>
          <a:lstStyle/>
          <a:p>
            <a:pPr>
              <a:buFont typeface="Wingdings" pitchFamily="2" charset="2"/>
              <a:buChar char="Ø"/>
            </a:pPr>
            <a:endParaRPr lang="en-US" sz="1400" dirty="0" smtClean="0">
              <a:latin typeface="Times New Roman" pitchFamily="18" charset="0"/>
              <a:ea typeface="Roboto"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An array is a collection of values that are accessed with an index number.</a:t>
            </a:r>
          </a:p>
          <a:p>
            <a:pPr marL="285750" indent="-2857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0" indent="0" algn="l">
              <a:buNone/>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Any value in the array may be called upon by calling the name of the array and the index number of the value.</a:t>
            </a:r>
          </a:p>
          <a:p>
            <a:pPr marL="285750" indent="-2857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0" indent="0" algn="l">
              <a:buNone/>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An array needs to be declared and optionally assigned values before they can be used.</a:t>
            </a:r>
          </a:p>
          <a:p>
            <a:pPr marL="0" indent="0" algn="l">
              <a:buNone/>
            </a:pPr>
            <a:r>
              <a:rPr lang="en-US" sz="1400" dirty="0" smtClean="0">
                <a:latin typeface="Times New Roman" pitchFamily="18" charset="0"/>
                <a:ea typeface="Roboto Light" panose="02000000000000000000" pitchFamily="2" charset="0"/>
                <a:cs typeface="Times New Roman" pitchFamily="18" charset="0"/>
              </a:rPr>
              <a:t>         </a:t>
            </a:r>
            <a:endParaRPr lang="en-US" sz="1400" dirty="0" smtClean="0">
              <a:solidFill>
                <a:schemeClr val="bg1"/>
              </a:solidFill>
              <a:latin typeface="Times New Roman" pitchFamily="18" charset="0"/>
              <a:ea typeface="Roboto Light" panose="02000000000000000000" pitchFamily="2" charset="0"/>
              <a:cs typeface="Times New Roman" pitchFamily="18" charset="0"/>
            </a:endParaRPr>
          </a:p>
          <a:p>
            <a:pPr marL="0" indent="0" algn="l">
              <a:buNone/>
            </a:pPr>
            <a:r>
              <a:rPr lang="en-US" sz="1400" dirty="0" smtClean="0">
                <a:solidFill>
                  <a:schemeClr val="bg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int myarray[] = { value0 , value1 , value2 …};</a:t>
            </a:r>
          </a:p>
          <a:p>
            <a:pPr marL="0" indent="0" algn="l">
              <a:buNone/>
            </a:pPr>
            <a:endParaRPr lang="en-US" sz="2400" b="1" dirty="0" smtClean="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dirty="0"/>
          </a:p>
        </p:txBody>
      </p:sp>
      <p:pic>
        <p:nvPicPr>
          <p:cNvPr id="33" name="Picture 32" descr="Capture8.PNG"/>
          <p:cNvPicPr>
            <a:picLocks noChangeAspect="1"/>
          </p:cNvPicPr>
          <p:nvPr/>
        </p:nvPicPr>
        <p:blipFill>
          <a:blip r:embed="rId3"/>
          <a:stretch>
            <a:fillRect/>
          </a:stretch>
        </p:blipFill>
        <p:spPr>
          <a:xfrm>
            <a:off x="849829" y="1711467"/>
            <a:ext cx="2928958" cy="43443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002154" y="1220929"/>
            <a:ext cx="2624307" cy="307777"/>
          </a:xfrm>
          <a:prstGeom prst="rect">
            <a:avLst/>
          </a:prstGeom>
          <a:noFill/>
        </p:spPr>
        <p:txBody>
          <a:bodyPr wrap="square" rtlCol="0">
            <a:spAutoFit/>
          </a:bodyPr>
          <a:lstStyle/>
          <a:p>
            <a:pPr algn="l"/>
            <a:r>
              <a:rPr lang="en-US" sz="1400" b="1" dirty="0" smtClean="0">
                <a:solidFill>
                  <a:schemeClr val="tx1"/>
                </a:solidFill>
                <a:latin typeface="Times New Roman" pitchFamily="18" charset="0"/>
                <a:ea typeface="Roboto Black" panose="02000000000000000000" pitchFamily="2" charset="0"/>
                <a:cs typeface="Times New Roman" pitchFamily="18" charset="0"/>
              </a:rPr>
              <a:t>Example program using arrays</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053229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1000" fill="hold"/>
                                        <p:tgtEl>
                                          <p:spTgt spid="33"/>
                                        </p:tgtEl>
                                        <p:attrNameLst>
                                          <p:attrName>ppt_w</p:attrName>
                                        </p:attrNameLst>
                                      </p:cBhvr>
                                      <p:tavLst>
                                        <p:tav tm="0">
                                          <p:val>
                                            <p:fltVal val="0"/>
                                          </p:val>
                                        </p:tav>
                                        <p:tav tm="100000">
                                          <p:val>
                                            <p:strVal val="#ppt_w"/>
                                          </p:val>
                                        </p:tav>
                                      </p:tavLst>
                                    </p:anim>
                                    <p:anim calcmode="lin" valueType="num">
                                      <p:cBhvr>
                                        <p:cTn id="26" dur="1000" fill="hold"/>
                                        <p:tgtEl>
                                          <p:spTgt spid="33"/>
                                        </p:tgtEl>
                                        <p:attrNameLst>
                                          <p:attrName>ppt_h</p:attrName>
                                        </p:attrNameLst>
                                      </p:cBhvr>
                                      <p:tavLst>
                                        <p:tav tm="0">
                                          <p:val>
                                            <p:fltVal val="0"/>
                                          </p:val>
                                        </p:tav>
                                        <p:tav tm="100000">
                                          <p:val>
                                            <p:strVal val="#ppt_h"/>
                                          </p:val>
                                        </p:tav>
                                      </p:tavLst>
                                    </p:anim>
                                    <p:anim calcmode="lin" valueType="num">
                                      <p:cBhvr>
                                        <p:cTn id="27" dur="1000" fill="hold"/>
                                        <p:tgtEl>
                                          <p:spTgt spid="33"/>
                                        </p:tgtEl>
                                        <p:attrNameLst>
                                          <p:attrName>style.rotation</p:attrName>
                                        </p:attrNameLst>
                                      </p:cBhvr>
                                      <p:tavLst>
                                        <p:tav tm="0">
                                          <p:val>
                                            <p:fltVal val="90"/>
                                          </p:val>
                                        </p:tav>
                                        <p:tav tm="100000">
                                          <p:val>
                                            <p:fltVal val="0"/>
                                          </p:val>
                                        </p:tav>
                                      </p:tavLst>
                                    </p:anim>
                                    <p:animEffect transition="in" filter="fade">
                                      <p:cBhvr>
                                        <p:cTn id="28"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pic>
        <p:nvPicPr>
          <p:cNvPr id="34" name="Picture 33" descr="2.jpg"/>
          <p:cNvPicPr>
            <a:picLocks noChangeAspect="1"/>
          </p:cNvPicPr>
          <p:nvPr/>
        </p:nvPicPr>
        <p:blipFill>
          <a:blip r:embed="rId3"/>
          <a:stretch>
            <a:fillRect/>
          </a:stretch>
        </p:blipFill>
        <p:spPr>
          <a:xfrm>
            <a:off x="1824608" y="1768476"/>
            <a:ext cx="5486400" cy="3610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8" name="TextBox 37"/>
          <p:cNvSpPr txBox="1"/>
          <p:nvPr/>
        </p:nvSpPr>
        <p:spPr>
          <a:xfrm>
            <a:off x="2883607" y="1061327"/>
            <a:ext cx="3357586" cy="338554"/>
          </a:xfrm>
          <a:prstGeom prst="rect">
            <a:avLst/>
          </a:prstGeom>
          <a:noFill/>
        </p:spPr>
        <p:txBody>
          <a:bodyPr wrap="square" rtlCol="0">
            <a:spAutoFit/>
          </a:bodyPr>
          <a:lstStyle/>
          <a:p>
            <a:r>
              <a:rPr lang="en-IN" sz="1600" b="1" dirty="0" smtClean="0">
                <a:solidFill>
                  <a:schemeClr val="tx2"/>
                </a:solidFill>
                <a:latin typeface="Times New Roman" pitchFamily="18" charset="0"/>
                <a:ea typeface="Roboto Black" panose="02000000000000000000" pitchFamily="2" charset="0"/>
                <a:cs typeface="Times New Roman" pitchFamily="18" charset="0"/>
              </a:rPr>
              <a:t>16*2 LCD</a:t>
            </a:r>
            <a:endParaRPr lang="en-IN"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55592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graphicFrame>
        <p:nvGraphicFramePr>
          <p:cNvPr id="30" name="Table 29"/>
          <p:cNvGraphicFramePr>
            <a:graphicFrameLocks noGrp="1"/>
          </p:cNvGraphicFramePr>
          <p:nvPr>
            <p:extLst>
              <p:ext uri="{D42A27DB-BD31-4B8C-83A1-F6EECF244321}">
                <p14:modId xmlns="" xmlns:p14="http://schemas.microsoft.com/office/powerpoint/2010/main" val="1131816582"/>
              </p:ext>
            </p:extLst>
          </p:nvPr>
        </p:nvGraphicFramePr>
        <p:xfrm>
          <a:off x="531711" y="693503"/>
          <a:ext cx="8168822" cy="6431280"/>
        </p:xfrm>
        <a:graphic>
          <a:graphicData uri="http://schemas.openxmlformats.org/drawingml/2006/table">
            <a:tbl>
              <a:tblPr firstRow="1" bandRow="1">
                <a:tableStyleId>{5C22544A-7EE6-4342-B048-85BDC9FD1C3A}</a:tableStyleId>
              </a:tblPr>
              <a:tblGrid>
                <a:gridCol w="815416"/>
                <a:gridCol w="4630466"/>
                <a:gridCol w="2722940"/>
              </a:tblGrid>
              <a:tr h="534167">
                <a:tc>
                  <a:txBody>
                    <a:bodyPr/>
                    <a:lstStyle/>
                    <a:p>
                      <a:r>
                        <a:rPr lang="en-IN" sz="1900" dirty="0" smtClean="0">
                          <a:solidFill>
                            <a:schemeClr val="tx2"/>
                          </a:solidFill>
                          <a:latin typeface="Times New Roman" pitchFamily="18" charset="0"/>
                          <a:ea typeface="Roboto Light" panose="02000000000000000000" pitchFamily="2" charset="0"/>
                          <a:cs typeface="Times New Roman" pitchFamily="18" charset="0"/>
                        </a:rPr>
                        <a:t>PIN NO</a:t>
                      </a:r>
                      <a:endParaRPr lang="en-IN" sz="1900" dirty="0">
                        <a:solidFill>
                          <a:schemeClr val="tx2"/>
                        </a:solidFill>
                        <a:latin typeface="Times New Roman" pitchFamily="18" charset="0"/>
                        <a:ea typeface="Roboto Light" panose="02000000000000000000" pitchFamily="2" charset="0"/>
                        <a:cs typeface="Times New Roman" pitchFamily="18" charset="0"/>
                      </a:endParaRPr>
                    </a:p>
                  </a:txBody>
                  <a:tcPr marT="60960" marB="60960"/>
                </a:tc>
                <a:tc>
                  <a:txBody>
                    <a:bodyPr/>
                    <a:lstStyle/>
                    <a:p>
                      <a:r>
                        <a:rPr lang="en-IN" sz="1900" dirty="0" smtClean="0">
                          <a:solidFill>
                            <a:schemeClr val="tx2"/>
                          </a:solidFill>
                          <a:latin typeface="Times New Roman" pitchFamily="18" charset="0"/>
                          <a:ea typeface="Roboto Light" panose="02000000000000000000" pitchFamily="2" charset="0"/>
                          <a:cs typeface="Times New Roman" pitchFamily="18" charset="0"/>
                        </a:rPr>
                        <a:t>FUNCTION</a:t>
                      </a:r>
                      <a:endParaRPr lang="en-IN" sz="1900" dirty="0">
                        <a:solidFill>
                          <a:schemeClr val="tx2"/>
                        </a:solidFill>
                        <a:latin typeface="Times New Roman" pitchFamily="18" charset="0"/>
                        <a:ea typeface="Roboto Light" panose="02000000000000000000" pitchFamily="2" charset="0"/>
                        <a:cs typeface="Times New Roman" pitchFamily="18" charset="0"/>
                      </a:endParaRPr>
                    </a:p>
                  </a:txBody>
                  <a:tcPr marT="60960" marB="60960"/>
                </a:tc>
                <a:tc>
                  <a:txBody>
                    <a:bodyPr/>
                    <a:lstStyle/>
                    <a:p>
                      <a:r>
                        <a:rPr lang="en-IN" sz="1900" dirty="0" smtClean="0">
                          <a:solidFill>
                            <a:schemeClr val="tx2"/>
                          </a:solidFill>
                          <a:latin typeface="Times New Roman" pitchFamily="18" charset="0"/>
                          <a:ea typeface="Roboto Light" panose="02000000000000000000" pitchFamily="2" charset="0"/>
                          <a:cs typeface="Times New Roman" pitchFamily="18" charset="0"/>
                        </a:rPr>
                        <a:t>NAME</a:t>
                      </a:r>
                      <a:endParaRPr lang="en-IN" sz="1900" dirty="0">
                        <a:solidFill>
                          <a:schemeClr val="tx2"/>
                        </a:solidFill>
                        <a:latin typeface="Times New Roman" pitchFamily="18" charset="0"/>
                        <a:ea typeface="Roboto Light" panose="02000000000000000000" pitchFamily="2" charset="0"/>
                        <a:cs typeface="Times New Roman" pitchFamily="18" charset="0"/>
                      </a:endParaRPr>
                    </a:p>
                  </a:txBody>
                  <a:tcPr marT="60960" marB="60960"/>
                </a:tc>
              </a:tr>
              <a:tr h="650240">
                <a:tc>
                  <a:txBody>
                    <a:bodyPr/>
                    <a:lstStyle/>
                    <a:p>
                      <a:r>
                        <a:rPr lang="en-IN" sz="1900" dirty="0" smtClean="0">
                          <a:latin typeface="Times New Roman" pitchFamily="18" charset="0"/>
                          <a:ea typeface="Roboto Light" panose="02000000000000000000" pitchFamily="2" charset="0"/>
                          <a:cs typeface="Times New Roman" pitchFamily="18" charset="0"/>
                        </a:rPr>
                        <a:t>1</a:t>
                      </a:r>
                      <a:endParaRPr lang="en-IN" sz="1900" dirty="0">
                        <a:latin typeface="Times New Roman" pitchFamily="18"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Ground (0V)</a:t>
                      </a:r>
                    </a:p>
                    <a:p>
                      <a:endParaRPr lang="en-IN" sz="1600" dirty="0">
                        <a:latin typeface="Roboto Light" panose="02000000000000000000" pitchFamily="2"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Ground</a:t>
                      </a:r>
                    </a:p>
                    <a:p>
                      <a:endParaRPr lang="en-IN" sz="1600" dirty="0">
                        <a:latin typeface="Roboto Light" panose="02000000000000000000" pitchFamily="2" charset="0"/>
                        <a:ea typeface="Roboto Light" panose="02000000000000000000" pitchFamily="2" charset="0"/>
                      </a:endParaRPr>
                    </a:p>
                  </a:txBody>
                  <a:tcPr marT="60960" marB="60960"/>
                </a:tc>
              </a:tr>
              <a:tr h="650240">
                <a:tc>
                  <a:txBody>
                    <a:bodyPr/>
                    <a:lstStyle/>
                    <a:p>
                      <a:r>
                        <a:rPr lang="en-IN" sz="1900" dirty="0" smtClean="0">
                          <a:latin typeface="Times New Roman" pitchFamily="18" charset="0"/>
                          <a:ea typeface="Roboto Light" panose="02000000000000000000" pitchFamily="2" charset="0"/>
                          <a:cs typeface="Times New Roman" pitchFamily="18" charset="0"/>
                        </a:rPr>
                        <a:t>2</a:t>
                      </a:r>
                      <a:endParaRPr lang="en-IN" sz="1900" dirty="0">
                        <a:latin typeface="Times New Roman" pitchFamily="18"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Supply voltage; 5V (4.7V – 5.3V)</a:t>
                      </a:r>
                    </a:p>
                    <a:p>
                      <a:endParaRPr lang="en-IN" sz="1600" dirty="0">
                        <a:latin typeface="Roboto Light" panose="02000000000000000000" pitchFamily="2" charset="0"/>
                        <a:ea typeface="Roboto Light" panose="02000000000000000000" pitchFamily="2"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 Vcc</a:t>
                      </a:r>
                    </a:p>
                    <a:p>
                      <a:endParaRPr lang="en-IN" sz="1600" dirty="0">
                        <a:latin typeface="Roboto Light" panose="02000000000000000000" pitchFamily="2" charset="0"/>
                        <a:ea typeface="Roboto Light" panose="02000000000000000000" pitchFamily="2" charset="0"/>
                      </a:endParaRPr>
                    </a:p>
                  </a:txBody>
                  <a:tcPr marT="60960" marB="60960"/>
                </a:tc>
              </a:tr>
              <a:tr h="650240">
                <a:tc>
                  <a:txBody>
                    <a:bodyPr/>
                    <a:lstStyle/>
                    <a:p>
                      <a:r>
                        <a:rPr lang="en-IN" sz="1900" dirty="0" smtClean="0">
                          <a:latin typeface="Times New Roman" pitchFamily="18" charset="0"/>
                          <a:ea typeface="Roboto Light" panose="02000000000000000000" pitchFamily="2" charset="0"/>
                          <a:cs typeface="Times New Roman" pitchFamily="18" charset="0"/>
                        </a:rPr>
                        <a:t>3</a:t>
                      </a:r>
                      <a:endParaRPr lang="en-IN" sz="1900" dirty="0">
                        <a:latin typeface="Times New Roman" pitchFamily="18"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Contrast adjustment; through a variable resistor</a:t>
                      </a:r>
                    </a:p>
                    <a:p>
                      <a:endParaRPr lang="en-IN" sz="1600" dirty="0">
                        <a:latin typeface="Roboto Light" panose="02000000000000000000" pitchFamily="2" charset="0"/>
                        <a:ea typeface="Roboto Light" panose="02000000000000000000" pitchFamily="2" charset="0"/>
                      </a:endParaRPr>
                    </a:p>
                  </a:txBody>
                  <a:tcPr marT="60960" marB="60960"/>
                </a:tc>
                <a:tc>
                  <a:txBody>
                    <a:bodyPr/>
                    <a:lstStyle/>
                    <a:p>
                      <a:r>
                        <a:rPr lang="en-US" sz="1900" dirty="0" smtClean="0">
                          <a:effectLst/>
                          <a:latin typeface="Times New Roman" pitchFamily="18" charset="0"/>
                          <a:ea typeface="Roboto Light" panose="02000000000000000000" pitchFamily="2" charset="0"/>
                          <a:cs typeface="Times New Roman" pitchFamily="18" charset="0"/>
                        </a:rPr>
                        <a:t>V</a:t>
                      </a:r>
                      <a:r>
                        <a:rPr lang="en-US" sz="1900" baseline="-25000" dirty="0" smtClean="0">
                          <a:effectLst/>
                          <a:latin typeface="Times New Roman" pitchFamily="18" charset="0"/>
                          <a:ea typeface="Roboto Light" panose="02000000000000000000" pitchFamily="2" charset="0"/>
                          <a:cs typeface="Times New Roman" pitchFamily="18" charset="0"/>
                        </a:rPr>
                        <a:t>EE</a:t>
                      </a:r>
                      <a:endParaRPr lang="en-IN" sz="1900" dirty="0">
                        <a:latin typeface="Times New Roman" pitchFamily="18" charset="0"/>
                        <a:ea typeface="Roboto Light" panose="02000000000000000000" pitchFamily="2" charset="0"/>
                        <a:cs typeface="Times New Roman" pitchFamily="18" charset="0"/>
                      </a:endParaRPr>
                    </a:p>
                  </a:txBody>
                  <a:tcPr marT="60960" marB="60960"/>
                </a:tc>
              </a:tr>
              <a:tr h="2885440">
                <a:tc>
                  <a:txBody>
                    <a:bodyPr/>
                    <a:lstStyle/>
                    <a:p>
                      <a:r>
                        <a:rPr lang="en-IN" sz="1900" dirty="0" smtClean="0">
                          <a:latin typeface="Times New Roman" pitchFamily="18" charset="0"/>
                          <a:ea typeface="Roboto Light" panose="02000000000000000000" pitchFamily="2" charset="0"/>
                          <a:cs typeface="Times New Roman" pitchFamily="18" charset="0"/>
                        </a:rPr>
                        <a:t>4</a:t>
                      </a: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900" dirty="0" smtClean="0">
                        <a:latin typeface="Times New Roman" pitchFamily="18" charset="0"/>
                        <a:ea typeface="Roboto Light" panose="02000000000000000000" pitchFamily="2" charset="0"/>
                        <a:cs typeface="Times New Roman" pitchFamily="18" charset="0"/>
                      </a:endParaRPr>
                    </a:p>
                    <a:p>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5</a:t>
                      </a:r>
                      <a:endParaRPr lang="en-IN" sz="1900" dirty="0" smtClean="0">
                        <a:latin typeface="Times New Roman" pitchFamily="18" charset="0"/>
                        <a:ea typeface="Roboto Light" panose="02000000000000000000" pitchFamily="2" charset="0"/>
                        <a:cs typeface="Times New Roman" pitchFamily="18"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a:latin typeface="Roboto Light" panose="02000000000000000000" pitchFamily="2" charset="0"/>
                        <a:ea typeface="Roboto Light" panose="02000000000000000000" pitchFamily="2" charset="0"/>
                      </a:endParaRPr>
                    </a:p>
                  </a:txBody>
                  <a:tcPr marT="60960" marB="60960"/>
                </a:tc>
                <a:tc>
                  <a:txBody>
                    <a:bodyPr/>
                    <a:lstStyle/>
                    <a:p>
                      <a:pPr marL="0" indent="0">
                        <a:buNone/>
                      </a:pPr>
                      <a:r>
                        <a:rPr lang="en-US" sz="1900" dirty="0" smtClean="0">
                          <a:effectLst/>
                          <a:latin typeface="Times New Roman" pitchFamily="18" charset="0"/>
                          <a:ea typeface="Roboto Light" panose="02000000000000000000" pitchFamily="2" charset="0"/>
                          <a:cs typeface="Times New Roman" pitchFamily="18" charset="0"/>
                        </a:rPr>
                        <a:t>Selects command register when low; and data register when high.</a:t>
                      </a:r>
                      <a:r>
                        <a:rPr lang="en-US" sz="1900" dirty="0" smtClean="0">
                          <a:latin typeface="Times New Roman" pitchFamily="18" charset="0"/>
                          <a:ea typeface="Roboto Light" panose="02000000000000000000" pitchFamily="2" charset="0"/>
                          <a:cs typeface="Times New Roman" pitchFamily="18" charset="0"/>
                        </a:rPr>
                        <a:t> Register Select(RS) - This pin let us choose between sending commands or sending characters to the LCD.</a:t>
                      </a:r>
                    </a:p>
                    <a:p>
                      <a:pPr marL="0" indent="0">
                        <a:buNone/>
                      </a:pPr>
                      <a:r>
                        <a:rPr lang="en-US" sz="1900" dirty="0" smtClean="0">
                          <a:latin typeface="Times New Roman" pitchFamily="18" charset="0"/>
                          <a:ea typeface="Roboto Light" panose="02000000000000000000" pitchFamily="2" charset="0"/>
                          <a:cs typeface="Times New Roman" pitchFamily="18" charset="0"/>
                        </a:rPr>
                        <a:t>Commands: lcd.setCursor(), lcd.clear().</a:t>
                      </a:r>
                    </a:p>
                    <a:p>
                      <a:pPr marL="0" indent="0">
                        <a:buNone/>
                      </a:pPr>
                      <a:r>
                        <a:rPr lang="en-US" sz="1900" dirty="0" smtClean="0">
                          <a:latin typeface="Times New Roman" pitchFamily="18" charset="0"/>
                          <a:ea typeface="Roboto Light" panose="02000000000000000000" pitchFamily="2" charset="0"/>
                          <a:cs typeface="Times New Roman" pitchFamily="18" charset="0"/>
                        </a:rPr>
                        <a:t>Characters: “Hello World”.</a:t>
                      </a:r>
                    </a:p>
                    <a:p>
                      <a:endParaRPr lang="en-IN" sz="1600" dirty="0" smtClean="0">
                        <a:latin typeface="Roboto Light" panose="02000000000000000000" pitchFamily="2" charset="0"/>
                        <a:ea typeface="Roboto Light" panose="02000000000000000000" pitchFamily="2"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Low to write to the register; High to read from the register</a:t>
                      </a:r>
                    </a:p>
                    <a:p>
                      <a:endParaRPr lang="en-IN" sz="1600" dirty="0">
                        <a:latin typeface="Roboto Light" panose="02000000000000000000" pitchFamily="2" charset="0"/>
                        <a:ea typeface="Roboto Light" panose="02000000000000000000" pitchFamily="2"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Register Select</a:t>
                      </a: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endParaRPr lang="en-IN" sz="1600" dirty="0" smtClean="0">
                        <a:latin typeface="Roboto Light" panose="02000000000000000000" pitchFamily="2" charset="0"/>
                        <a:ea typeface="Roboto Light" panose="02000000000000000000" pitchFamily="2"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Read / Write</a:t>
                      </a:r>
                      <a:endParaRPr lang="en-US" sz="1900" dirty="0" smtClean="0">
                        <a:effectLst/>
                        <a:latin typeface="Times New Roman" pitchFamily="18" charset="0"/>
                        <a:ea typeface="Roboto Light" panose="02000000000000000000" pitchFamily="2" charset="0"/>
                        <a:cs typeface="Times New Roman" pitchFamily="18" charset="0"/>
                      </a:endParaRPr>
                    </a:p>
                    <a:p>
                      <a:endParaRPr lang="en-IN" sz="1600" dirty="0">
                        <a:latin typeface="Roboto Light" panose="02000000000000000000" pitchFamily="2" charset="0"/>
                        <a:ea typeface="Roboto Light" panose="02000000000000000000" pitchFamily="2" charset="0"/>
                      </a:endParaRPr>
                    </a:p>
                  </a:txBody>
                  <a:tcPr marT="60960" marB="60960"/>
                </a:tc>
              </a:tr>
            </a:tbl>
          </a:graphicData>
        </a:graphic>
      </p:graphicFrame>
    </p:spTree>
    <p:extLst>
      <p:ext uri="{BB962C8B-B14F-4D97-AF65-F5344CB8AC3E}">
        <p14:creationId xmlns="" xmlns:p14="http://schemas.microsoft.com/office/powerpoint/2010/main" val="3257469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3" name="Group 11"/>
          <p:cNvGrpSpPr>
            <a:grpSpLocks/>
          </p:cNvGrpSpPr>
          <p:nvPr/>
        </p:nvGrpSpPr>
        <p:grpSpPr bwMode="auto">
          <a:xfrm>
            <a:off x="4686300" y="3730929"/>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graphicFrame>
        <p:nvGraphicFramePr>
          <p:cNvPr id="34" name="Table 33"/>
          <p:cNvGraphicFramePr>
            <a:graphicFrameLocks noGrp="1"/>
          </p:cNvGraphicFramePr>
          <p:nvPr>
            <p:extLst>
              <p:ext uri="{D42A27DB-BD31-4B8C-83A1-F6EECF244321}">
                <p14:modId xmlns="" xmlns:p14="http://schemas.microsoft.com/office/powerpoint/2010/main" val="2686282541"/>
              </p:ext>
            </p:extLst>
          </p:nvPr>
        </p:nvGraphicFramePr>
        <p:xfrm>
          <a:off x="535185" y="682015"/>
          <a:ext cx="8167781" cy="6385560"/>
        </p:xfrm>
        <a:graphic>
          <a:graphicData uri="http://schemas.openxmlformats.org/drawingml/2006/table">
            <a:tbl>
              <a:tblPr firstRow="1" bandRow="1">
                <a:tableStyleId>{5C22544A-7EE6-4342-B048-85BDC9FD1C3A}</a:tableStyleId>
              </a:tblPr>
              <a:tblGrid>
                <a:gridCol w="1020950"/>
                <a:gridCol w="4424238"/>
                <a:gridCol w="2722593"/>
              </a:tblGrid>
              <a:tr h="650240">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IN" sz="1900" dirty="0" smtClean="0">
                          <a:solidFill>
                            <a:schemeClr val="tx2"/>
                          </a:solidFill>
                          <a:latin typeface="Times New Roman" pitchFamily="18" charset="0"/>
                          <a:ea typeface="Roboto Light" panose="02000000000000000000" pitchFamily="2" charset="0"/>
                          <a:cs typeface="Times New Roman" pitchFamily="18" charset="0"/>
                        </a:rPr>
                        <a:t>PIN NO</a:t>
                      </a:r>
                    </a:p>
                    <a:p>
                      <a:endParaRPr lang="en-IN" sz="1600" dirty="0">
                        <a:latin typeface="Roboto Light" panose="02000000000000000000" pitchFamily="2" charset="0"/>
                        <a:ea typeface="Roboto Light" panose="02000000000000000000" pitchFamily="2" charset="0"/>
                      </a:endParaRPr>
                    </a:p>
                  </a:txBody>
                  <a:tcPr marT="60960" marB="60960"/>
                </a:tc>
                <a:tc>
                  <a:txBody>
                    <a:bodyPr/>
                    <a:lstStyle/>
                    <a:p>
                      <a:r>
                        <a:rPr lang="en-IN" sz="1900" dirty="0" smtClean="0">
                          <a:solidFill>
                            <a:schemeClr val="tx2"/>
                          </a:solidFill>
                          <a:latin typeface="Times New Roman" pitchFamily="18" charset="0"/>
                          <a:ea typeface="Roboto Light" panose="02000000000000000000" pitchFamily="2" charset="0"/>
                          <a:cs typeface="Times New Roman" pitchFamily="18" charset="0"/>
                        </a:rPr>
                        <a:t>FUNCTION</a:t>
                      </a:r>
                      <a:endParaRPr lang="en-IN" sz="1900" dirty="0">
                        <a:solidFill>
                          <a:schemeClr val="tx2"/>
                        </a:solidFill>
                        <a:latin typeface="Times New Roman" pitchFamily="18" charset="0"/>
                        <a:ea typeface="Roboto Light" panose="02000000000000000000" pitchFamily="2" charset="0"/>
                        <a:cs typeface="Times New Roman" pitchFamily="18" charset="0"/>
                      </a:endParaRPr>
                    </a:p>
                  </a:txBody>
                  <a:tcPr marT="60960" marB="60960"/>
                </a:tc>
                <a:tc>
                  <a:txBody>
                    <a:bodyPr/>
                    <a:lstStyle/>
                    <a:p>
                      <a:r>
                        <a:rPr lang="en-IN" sz="1900" dirty="0" smtClean="0">
                          <a:solidFill>
                            <a:schemeClr val="tx2"/>
                          </a:solidFill>
                          <a:latin typeface="Times New Roman" pitchFamily="18" charset="0"/>
                          <a:ea typeface="Roboto Light" panose="02000000000000000000" pitchFamily="2" charset="0"/>
                          <a:cs typeface="Times New Roman" pitchFamily="18" charset="0"/>
                        </a:rPr>
                        <a:t>NAME</a:t>
                      </a:r>
                      <a:endParaRPr lang="en-IN" sz="1900" dirty="0">
                        <a:solidFill>
                          <a:schemeClr val="tx2"/>
                        </a:solidFill>
                        <a:latin typeface="Times New Roman" pitchFamily="18" charset="0"/>
                        <a:ea typeface="Roboto Light" panose="02000000000000000000" pitchFamily="2" charset="0"/>
                        <a:cs typeface="Times New Roman" pitchFamily="18" charset="0"/>
                      </a:endParaRPr>
                    </a:p>
                  </a:txBody>
                  <a:tcPr marT="60960" marB="60960"/>
                </a:tc>
              </a:tr>
              <a:tr h="5201920">
                <a:tc>
                  <a:txBody>
                    <a:bodyPr/>
                    <a:lstStyle/>
                    <a:p>
                      <a:r>
                        <a:rPr lang="en-IN" sz="1900" dirty="0" smtClean="0">
                          <a:latin typeface="Times New Roman" pitchFamily="18" charset="0"/>
                          <a:ea typeface="Roboto Light" panose="02000000000000000000" pitchFamily="2" charset="0"/>
                          <a:cs typeface="Times New Roman" pitchFamily="18" charset="0"/>
                        </a:rPr>
                        <a:t>6</a:t>
                      </a:r>
                    </a:p>
                    <a:p>
                      <a:endParaRPr lang="en-IN" sz="1900" dirty="0" smtClean="0">
                        <a:latin typeface="Times New Roman" pitchFamily="18" charset="0"/>
                        <a:ea typeface="Roboto Light" panose="02000000000000000000" pitchFamily="2" charset="0"/>
                        <a:cs typeface="Times New Roman" pitchFamily="18" charset="0"/>
                      </a:endParaRPr>
                    </a:p>
                    <a:p>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7</a:t>
                      </a:r>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8</a:t>
                      </a:r>
                    </a:p>
                    <a:p>
                      <a:r>
                        <a:rPr lang="en-IN" sz="1900" dirty="0" smtClean="0">
                          <a:latin typeface="Times New Roman" pitchFamily="18" charset="0"/>
                          <a:ea typeface="Roboto Light" panose="02000000000000000000" pitchFamily="2" charset="0"/>
                          <a:cs typeface="Times New Roman" pitchFamily="18" charset="0"/>
                        </a:rPr>
                        <a:t>9</a:t>
                      </a:r>
                    </a:p>
                    <a:p>
                      <a:r>
                        <a:rPr lang="en-IN" sz="1900" dirty="0" smtClean="0">
                          <a:latin typeface="Times New Roman" pitchFamily="18" charset="0"/>
                          <a:ea typeface="Roboto Light" panose="02000000000000000000" pitchFamily="2" charset="0"/>
                          <a:cs typeface="Times New Roman" pitchFamily="18" charset="0"/>
                        </a:rPr>
                        <a:t>10</a:t>
                      </a:r>
                    </a:p>
                    <a:p>
                      <a:r>
                        <a:rPr lang="en-IN" sz="1900" dirty="0" smtClean="0">
                          <a:latin typeface="Times New Roman" pitchFamily="18" charset="0"/>
                          <a:ea typeface="Roboto Light" panose="02000000000000000000" pitchFamily="2" charset="0"/>
                          <a:cs typeface="Times New Roman" pitchFamily="18" charset="0"/>
                        </a:rPr>
                        <a:t>11</a:t>
                      </a:r>
                    </a:p>
                    <a:p>
                      <a:r>
                        <a:rPr lang="en-IN" sz="1900" dirty="0" smtClean="0">
                          <a:latin typeface="Times New Roman" pitchFamily="18" charset="0"/>
                          <a:ea typeface="Roboto Light" panose="02000000000000000000" pitchFamily="2" charset="0"/>
                          <a:cs typeface="Times New Roman" pitchFamily="18" charset="0"/>
                        </a:rPr>
                        <a:t>12</a:t>
                      </a:r>
                    </a:p>
                    <a:p>
                      <a:r>
                        <a:rPr lang="en-IN" sz="1900" dirty="0" smtClean="0">
                          <a:latin typeface="Times New Roman" pitchFamily="18" charset="0"/>
                          <a:ea typeface="Roboto Light" panose="02000000000000000000" pitchFamily="2" charset="0"/>
                          <a:cs typeface="Times New Roman" pitchFamily="18" charset="0"/>
                        </a:rPr>
                        <a:t>13</a:t>
                      </a:r>
                    </a:p>
                    <a:p>
                      <a:r>
                        <a:rPr lang="en-IN" sz="1900" dirty="0" smtClean="0">
                          <a:latin typeface="Times New Roman" pitchFamily="18" charset="0"/>
                          <a:ea typeface="Roboto Light" panose="02000000000000000000" pitchFamily="2" charset="0"/>
                          <a:cs typeface="Times New Roman" pitchFamily="18" charset="0"/>
                        </a:rPr>
                        <a:t>14</a:t>
                      </a:r>
                    </a:p>
                    <a:p>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15</a:t>
                      </a:r>
                    </a:p>
                    <a:p>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16</a:t>
                      </a:r>
                    </a:p>
                    <a:p>
                      <a:endParaRPr lang="en-IN" sz="1600" dirty="0">
                        <a:latin typeface="Roboto Light" panose="02000000000000000000" pitchFamily="2"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600" dirty="0" smtClean="0">
                          <a:effectLst/>
                          <a:latin typeface="Times New Roman" pitchFamily="18" charset="0"/>
                          <a:ea typeface="Roboto Light" panose="02000000000000000000" pitchFamily="2" charset="0"/>
                          <a:cs typeface="Times New Roman" pitchFamily="18" charset="0"/>
                        </a:rPr>
                        <a:t>Sends data to data pins when a high to low pulse is given</a:t>
                      </a:r>
                      <a:endParaRPr lang="en-US" sz="1600" dirty="0" smtClean="0">
                        <a:effectLst/>
                        <a:latin typeface="Roboto Light" panose="02000000000000000000" pitchFamily="2" charset="0"/>
                        <a:ea typeface="Roboto Light" panose="02000000000000000000" pitchFamily="2" charset="0"/>
                        <a:cs typeface="Times New Roman" pitchFamily="18" charset="0"/>
                      </a:endParaRPr>
                    </a:p>
                    <a:p>
                      <a:endParaRPr lang="en-US" sz="1600" dirty="0" smtClean="0">
                        <a:effectLst/>
                        <a:latin typeface="Roboto Light" panose="02000000000000000000" pitchFamily="2" charset="0"/>
                        <a:ea typeface="Roboto Light" panose="02000000000000000000" pitchFamily="2" charset="0"/>
                        <a:cs typeface="Times New Roman" pitchFamily="18" charset="0"/>
                      </a:endParaRPr>
                    </a:p>
                    <a:p>
                      <a:endParaRPr lang="en-IN" sz="1400" dirty="0" smtClean="0">
                        <a:latin typeface="Roboto Light" panose="02000000000000000000" pitchFamily="2" charset="0"/>
                        <a:ea typeface="Roboto Light" panose="02000000000000000000" pitchFamily="2" charset="0"/>
                        <a:cs typeface="Times New Roman" pitchFamily="18" charset="0"/>
                      </a:endParaRPr>
                    </a:p>
                    <a:p>
                      <a:r>
                        <a:rPr lang="en-IN" sz="1600" dirty="0" smtClean="0">
                          <a:latin typeface="Times New Roman" pitchFamily="18" charset="0"/>
                          <a:ea typeface="Roboto Light" panose="02000000000000000000" pitchFamily="2" charset="0"/>
                          <a:cs typeface="Times New Roman" pitchFamily="18" charset="0"/>
                        </a:rPr>
                        <a:t> 8-bit data pins</a:t>
                      </a:r>
                    </a:p>
                    <a:p>
                      <a:endParaRPr lang="en-IN" sz="1600" dirty="0" smtClean="0">
                        <a:latin typeface="Roboto Light" panose="02000000000000000000" pitchFamily="2" charset="0"/>
                        <a:ea typeface="Roboto Light" panose="02000000000000000000" pitchFamily="2" charset="0"/>
                        <a:cs typeface="Times New Roman" pitchFamily="18" charset="0"/>
                      </a:endParaRPr>
                    </a:p>
                    <a:p>
                      <a:endParaRPr lang="en-IN" sz="1600" dirty="0" smtClean="0">
                        <a:latin typeface="Roboto Light" panose="02000000000000000000" pitchFamily="2" charset="0"/>
                        <a:ea typeface="Roboto Light" panose="02000000000000000000" pitchFamily="2" charset="0"/>
                        <a:cs typeface="Times New Roman" pitchFamily="18" charset="0"/>
                      </a:endParaRPr>
                    </a:p>
                    <a:p>
                      <a:endParaRPr lang="en-IN" sz="1600" dirty="0" smtClean="0">
                        <a:latin typeface="Roboto Light" panose="02000000000000000000" pitchFamily="2" charset="0"/>
                        <a:ea typeface="Roboto Light" panose="02000000000000000000" pitchFamily="2" charset="0"/>
                        <a:cs typeface="Times New Roman" pitchFamily="18" charset="0"/>
                      </a:endParaRPr>
                    </a:p>
                    <a:p>
                      <a:endParaRPr lang="en-IN" sz="1600" dirty="0" smtClean="0">
                        <a:latin typeface="Roboto Light" panose="02000000000000000000" pitchFamily="2" charset="0"/>
                        <a:ea typeface="Roboto Light" panose="02000000000000000000" pitchFamily="2" charset="0"/>
                        <a:cs typeface="Times New Roman" pitchFamily="18" charset="0"/>
                      </a:endParaRPr>
                    </a:p>
                    <a:p>
                      <a:endParaRPr lang="en-IN" sz="1600" dirty="0" smtClean="0">
                        <a:latin typeface="Roboto Light" panose="02000000000000000000" pitchFamily="2"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600" dirty="0" smtClean="0">
                        <a:effectLst/>
                        <a:latin typeface="Roboto Light" panose="02000000000000000000" pitchFamily="2"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600" dirty="0" smtClean="0">
                        <a:effectLst/>
                        <a:latin typeface="Roboto Light" panose="02000000000000000000" pitchFamily="2"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600" dirty="0" smtClean="0">
                        <a:effectLst/>
                        <a:latin typeface="Roboto Light" panose="02000000000000000000" pitchFamily="2"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Backlight V</a:t>
                      </a:r>
                      <a:r>
                        <a:rPr lang="en-US" sz="1900" baseline="-25000" dirty="0" smtClean="0">
                          <a:effectLst/>
                          <a:latin typeface="Times New Roman" pitchFamily="18" charset="0"/>
                          <a:ea typeface="Roboto Light" panose="02000000000000000000" pitchFamily="2" charset="0"/>
                          <a:cs typeface="Times New Roman" pitchFamily="18" charset="0"/>
                        </a:rPr>
                        <a:t>CC</a:t>
                      </a:r>
                      <a:r>
                        <a:rPr lang="en-US" sz="1900" dirty="0" smtClean="0">
                          <a:effectLst/>
                          <a:latin typeface="Times New Roman" pitchFamily="18" charset="0"/>
                          <a:ea typeface="Roboto Light" panose="02000000000000000000" pitchFamily="2" charset="0"/>
                          <a:cs typeface="Times New Roman" pitchFamily="18" charset="0"/>
                        </a:rPr>
                        <a:t> (5V)</a:t>
                      </a: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Backlight Ground (0V)</a:t>
                      </a:r>
                    </a:p>
                    <a:p>
                      <a:pPr marL="0" marR="0" indent="0" algn="l" defTabSz="171450" rtl="0" eaLnBrk="1" fontAlgn="auto" latinLnBrk="0" hangingPunct="1">
                        <a:lnSpc>
                          <a:spcPct val="100000"/>
                        </a:lnSpc>
                        <a:spcBef>
                          <a:spcPts val="0"/>
                        </a:spcBef>
                        <a:spcAft>
                          <a:spcPts val="0"/>
                        </a:spcAft>
                        <a:buClrTx/>
                        <a:buSzTx/>
                        <a:buFontTx/>
                        <a:buNone/>
                        <a:tabLst/>
                        <a:defRPr/>
                      </a:pPr>
                      <a:endParaRPr lang="en-US" sz="1600" dirty="0" smtClean="0">
                        <a:effectLst/>
                        <a:latin typeface="Roboto Light" panose="02000000000000000000" pitchFamily="2"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endParaRPr lang="en-US" sz="1600" dirty="0" smtClean="0">
                        <a:effectLst/>
                        <a:latin typeface="Roboto Light" panose="02000000000000000000" pitchFamily="2" charset="0"/>
                        <a:ea typeface="Roboto Light" panose="02000000000000000000" pitchFamily="2" charset="0"/>
                        <a:cs typeface="Times New Roman" pitchFamily="18" charset="0"/>
                      </a:endParaRPr>
                    </a:p>
                    <a:p>
                      <a:endParaRPr lang="en-IN" sz="1600" dirty="0">
                        <a:latin typeface="Roboto Light" panose="02000000000000000000" pitchFamily="2" charset="0"/>
                        <a:ea typeface="Roboto Light" panose="02000000000000000000" pitchFamily="2" charset="0"/>
                        <a:cs typeface="Times New Roman" pitchFamily="18" charset="0"/>
                      </a:endParaRPr>
                    </a:p>
                  </a:txBody>
                  <a:tcPr marT="60960" marB="60960"/>
                </a:tc>
                <a:tc>
                  <a:txBody>
                    <a:bodyPr/>
                    <a:lstStyle/>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Enable</a:t>
                      </a:r>
                    </a:p>
                    <a:p>
                      <a:endParaRPr lang="en-IN" sz="1900" dirty="0" smtClean="0">
                        <a:latin typeface="Times New Roman" pitchFamily="18" charset="0"/>
                        <a:ea typeface="Roboto Light" panose="02000000000000000000" pitchFamily="2" charset="0"/>
                        <a:cs typeface="Times New Roman" pitchFamily="18" charset="0"/>
                      </a:endParaRPr>
                    </a:p>
                    <a:p>
                      <a:endParaRPr lang="en-IN" sz="1900" dirty="0" smtClean="0">
                        <a:latin typeface="Times New Roman" pitchFamily="18" charset="0"/>
                        <a:ea typeface="Roboto Light" panose="02000000000000000000" pitchFamily="2" charset="0"/>
                        <a:cs typeface="Times New Roman" pitchFamily="18" charset="0"/>
                      </a:endParaRPr>
                    </a:p>
                    <a:p>
                      <a:r>
                        <a:rPr lang="en-IN" sz="1900" dirty="0" smtClean="0">
                          <a:latin typeface="Times New Roman" pitchFamily="18" charset="0"/>
                          <a:ea typeface="Roboto Light" panose="02000000000000000000" pitchFamily="2" charset="0"/>
                          <a:cs typeface="Times New Roman" pitchFamily="18" charset="0"/>
                        </a:rPr>
                        <a:t>DB0</a:t>
                      </a:r>
                    </a:p>
                    <a:p>
                      <a:r>
                        <a:rPr lang="en-IN" sz="1900" dirty="0" smtClean="0">
                          <a:latin typeface="Times New Roman" pitchFamily="18" charset="0"/>
                          <a:ea typeface="Roboto Light" panose="02000000000000000000" pitchFamily="2" charset="0"/>
                          <a:cs typeface="Times New Roman" pitchFamily="18" charset="0"/>
                        </a:rPr>
                        <a:t>DB1</a:t>
                      </a:r>
                    </a:p>
                    <a:p>
                      <a:r>
                        <a:rPr lang="en-IN" sz="1900" dirty="0" smtClean="0">
                          <a:latin typeface="Times New Roman" pitchFamily="18" charset="0"/>
                          <a:ea typeface="Roboto Light" panose="02000000000000000000" pitchFamily="2" charset="0"/>
                          <a:cs typeface="Times New Roman" pitchFamily="18" charset="0"/>
                        </a:rPr>
                        <a:t>DB2</a:t>
                      </a:r>
                    </a:p>
                    <a:p>
                      <a:r>
                        <a:rPr lang="en-IN" sz="1900" dirty="0" smtClean="0">
                          <a:latin typeface="Times New Roman" pitchFamily="18" charset="0"/>
                          <a:ea typeface="Roboto Light" panose="02000000000000000000" pitchFamily="2" charset="0"/>
                          <a:cs typeface="Times New Roman" pitchFamily="18" charset="0"/>
                        </a:rPr>
                        <a:t>DB3</a:t>
                      </a:r>
                    </a:p>
                    <a:p>
                      <a:r>
                        <a:rPr lang="en-IN" sz="1900" dirty="0" smtClean="0">
                          <a:latin typeface="Times New Roman" pitchFamily="18" charset="0"/>
                          <a:ea typeface="Roboto Light" panose="02000000000000000000" pitchFamily="2" charset="0"/>
                          <a:cs typeface="Times New Roman" pitchFamily="18" charset="0"/>
                        </a:rPr>
                        <a:t>DB4</a:t>
                      </a:r>
                    </a:p>
                    <a:p>
                      <a:r>
                        <a:rPr lang="en-IN" sz="1900" dirty="0" smtClean="0">
                          <a:latin typeface="Times New Roman" pitchFamily="18" charset="0"/>
                          <a:ea typeface="Roboto Light" panose="02000000000000000000" pitchFamily="2" charset="0"/>
                          <a:cs typeface="Times New Roman" pitchFamily="18" charset="0"/>
                        </a:rPr>
                        <a:t>DB5</a:t>
                      </a:r>
                    </a:p>
                    <a:p>
                      <a:r>
                        <a:rPr lang="en-IN" sz="1900" dirty="0" smtClean="0">
                          <a:latin typeface="Times New Roman" pitchFamily="18" charset="0"/>
                          <a:ea typeface="Roboto Light" panose="02000000000000000000" pitchFamily="2" charset="0"/>
                          <a:cs typeface="Times New Roman" pitchFamily="18" charset="0"/>
                        </a:rPr>
                        <a:t>DB6</a:t>
                      </a:r>
                    </a:p>
                    <a:p>
                      <a:r>
                        <a:rPr lang="en-IN" sz="1900" dirty="0" smtClean="0">
                          <a:latin typeface="Times New Roman" pitchFamily="18" charset="0"/>
                          <a:ea typeface="Roboto Light" panose="02000000000000000000" pitchFamily="2" charset="0"/>
                          <a:cs typeface="Times New Roman" pitchFamily="18" charset="0"/>
                        </a:rPr>
                        <a:t>DB7</a:t>
                      </a: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Led+</a:t>
                      </a:r>
                    </a:p>
                    <a:p>
                      <a:pPr marL="0" marR="0" indent="0" algn="l" defTabSz="171450" rtl="0" eaLnBrk="1" fontAlgn="auto" latinLnBrk="0" hangingPunct="1">
                        <a:lnSpc>
                          <a:spcPct val="100000"/>
                        </a:lnSpc>
                        <a:spcBef>
                          <a:spcPts val="0"/>
                        </a:spcBef>
                        <a:spcAft>
                          <a:spcPts val="0"/>
                        </a:spcAft>
                        <a:buClrTx/>
                        <a:buSzTx/>
                        <a:buFontTx/>
                        <a:buNone/>
                        <a:tabLst/>
                        <a:defRPr/>
                      </a:pPr>
                      <a:endParaRPr lang="en-US" sz="1900" dirty="0" smtClean="0">
                        <a:effectLst/>
                        <a:latin typeface="Times New Roman" pitchFamily="18" charset="0"/>
                        <a:ea typeface="Roboto Light" panose="02000000000000000000" pitchFamily="2" charset="0"/>
                        <a:cs typeface="Times New Roman" pitchFamily="18" charset="0"/>
                      </a:endParaRPr>
                    </a:p>
                    <a:p>
                      <a:pPr marL="0" marR="0" indent="0" algn="l" defTabSz="171450" rtl="0" eaLnBrk="1" fontAlgn="auto" latinLnBrk="0" hangingPunct="1">
                        <a:lnSpc>
                          <a:spcPct val="100000"/>
                        </a:lnSpc>
                        <a:spcBef>
                          <a:spcPts val="0"/>
                        </a:spcBef>
                        <a:spcAft>
                          <a:spcPts val="0"/>
                        </a:spcAft>
                        <a:buClrTx/>
                        <a:buSzTx/>
                        <a:buFontTx/>
                        <a:buNone/>
                        <a:tabLst/>
                        <a:defRPr/>
                      </a:pPr>
                      <a:r>
                        <a:rPr lang="en-US" sz="1900" dirty="0" smtClean="0">
                          <a:effectLst/>
                          <a:latin typeface="Times New Roman" pitchFamily="18" charset="0"/>
                          <a:ea typeface="Roboto Light" panose="02000000000000000000" pitchFamily="2" charset="0"/>
                          <a:cs typeface="Times New Roman" pitchFamily="18" charset="0"/>
                        </a:rPr>
                        <a:t>Led-</a:t>
                      </a:r>
                    </a:p>
                    <a:p>
                      <a:endParaRPr lang="en-IN" sz="1600" dirty="0">
                        <a:latin typeface="Roboto Light" panose="02000000000000000000" pitchFamily="2" charset="0"/>
                        <a:ea typeface="Roboto Light" panose="02000000000000000000" pitchFamily="2" charset="0"/>
                        <a:cs typeface="Times New Roman" pitchFamily="18" charset="0"/>
                      </a:endParaRPr>
                    </a:p>
                  </a:txBody>
                  <a:tcPr marT="60960" marB="60960"/>
                </a:tc>
              </a:tr>
            </a:tbl>
          </a:graphicData>
        </a:graphic>
      </p:graphicFrame>
    </p:spTree>
    <p:extLst>
      <p:ext uri="{BB962C8B-B14F-4D97-AF65-F5344CB8AC3E}">
        <p14:creationId xmlns="" xmlns:p14="http://schemas.microsoft.com/office/powerpoint/2010/main" val="2948583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794331" y="356659"/>
            <a:ext cx="7358286" cy="4462760"/>
          </a:xfrm>
          <a:prstGeom prst="rect">
            <a:avLst/>
          </a:prstGeom>
        </p:spPr>
        <p:txBody>
          <a:bodyPr wrap="square">
            <a:spAutoFit/>
          </a:bodyPr>
          <a:lstStyle/>
          <a:p>
            <a:pPr algn="just">
              <a:lnSpc>
                <a:spcPct val="200000"/>
              </a:lnSpc>
            </a:pPr>
            <a:endParaRPr lang="en-US" sz="2000"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a:latin typeface="Times New Roman" pitchFamily="18" charset="0"/>
                <a:ea typeface="Roboto Light" panose="02000000000000000000" pitchFamily="2" charset="0"/>
                <a:cs typeface="Times New Roman" pitchFamily="18" charset="0"/>
              </a:rPr>
              <a:t>alarm clock </a:t>
            </a:r>
            <a:endParaRPr lang="en-US" sz="2000"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electronic musical instruments </a:t>
            </a:r>
            <a:endParaRPr lang="en-US" sz="2000"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electronic toys (stuffed animals, handheld toys, pinballs, etc.) </a:t>
            </a:r>
            <a:endParaRPr lang="en-US" sz="2000"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medical home equipment (e.g. blood pressure, </a:t>
            </a:r>
            <a:r>
              <a:rPr lang="en-US" sz="2000" dirty="0" smtClean="0">
                <a:latin typeface="Times New Roman" pitchFamily="18" charset="0"/>
                <a:ea typeface="Roboto Light" panose="02000000000000000000" pitchFamily="2" charset="0"/>
                <a:cs typeface="Times New Roman" pitchFamily="18" charset="0"/>
              </a:rPr>
              <a:t>thermomete</a:t>
            </a:r>
            <a:r>
              <a:rPr lang="en-US" sz="2000" dirty="0" smtClean="0">
                <a:solidFill>
                  <a:schemeClr val="tx2"/>
                </a:solidFill>
                <a:latin typeface="Times New Roman" pitchFamily="18" charset="0"/>
                <a:ea typeface="Roboto Light" panose="02000000000000000000" pitchFamily="2" charset="0"/>
                <a:cs typeface="Times New Roman" pitchFamily="18" charset="0"/>
              </a:rPr>
              <a:t>r)</a:t>
            </a:r>
          </a:p>
          <a:p>
            <a:pPr algn="just">
              <a:lnSpc>
                <a:spcPct val="200000"/>
              </a:lnSpc>
            </a:pPr>
            <a:r>
              <a:rPr lang="en-US" sz="1400" dirty="0" smtClean="0">
                <a:latin typeface="Times New Roman" pitchFamily="18" charset="0"/>
                <a:ea typeface="Roboto Light" panose="02000000000000000000" pitchFamily="2" charset="0"/>
                <a:cs typeface="Times New Roman" pitchFamily="18" charset="0"/>
              </a:rPr>
              <a:t> </a:t>
            </a:r>
          </a:p>
          <a:p>
            <a:pPr marL="171450" indent="-171450" algn="just">
              <a:lnSpc>
                <a:spcPct val="200000"/>
              </a:lnSpc>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171450" indent="-171450" algn="just">
              <a:lnSpc>
                <a:spcPct val="200000"/>
              </a:lnSpc>
              <a:buFont typeface="Wingdings" panose="05000000000000000000" pitchFamily="2" charset="2"/>
              <a:buChar char="ü"/>
            </a:pPr>
            <a:endParaRPr lang="en-US" sz="1400" dirty="0">
              <a:solidFill>
                <a:schemeClr val="bg1"/>
              </a:solidFill>
              <a:latin typeface="Roboto Lt"/>
              <a:cs typeface="Times New Roman" pitchFamily="18" charset="0"/>
            </a:endParaRPr>
          </a:p>
        </p:txBody>
      </p:sp>
      <p:sp>
        <p:nvSpPr>
          <p:cNvPr id="2" name="TextBox 1"/>
          <p:cNvSpPr txBox="1"/>
          <p:nvPr/>
        </p:nvSpPr>
        <p:spPr>
          <a:xfrm>
            <a:off x="3360422" y="152607"/>
            <a:ext cx="2964178" cy="553998"/>
          </a:xfrm>
          <a:prstGeom prst="rect">
            <a:avLst/>
          </a:prstGeom>
          <a:noFill/>
        </p:spPr>
        <p:txBody>
          <a:bodyPr wrap="square" rtlCol="0">
            <a:spAutoFit/>
          </a:bodyPr>
          <a:lstStyle/>
          <a:p>
            <a:pPr marL="285750" indent="-285750">
              <a:lnSpc>
                <a:spcPct val="150000"/>
              </a:lnSpc>
            </a:pPr>
            <a:r>
              <a:rPr lang="en-US" sz="2000" b="1" dirty="0" smtClean="0">
                <a:solidFill>
                  <a:schemeClr val="tx2"/>
                </a:solidFill>
                <a:latin typeface="Times New Roman" pitchFamily="18" charset="0"/>
                <a:ea typeface="Roboto Black" panose="02000000000000000000" pitchFamily="2" charset="0"/>
                <a:cs typeface="Times New Roman" pitchFamily="18" charset="0"/>
              </a:rPr>
              <a:t>APPLICATION AREAS</a:t>
            </a:r>
            <a:endParaRPr lang="en-US" sz="20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315238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pic>
        <p:nvPicPr>
          <p:cNvPr id="37" name="Picture 3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01331" y="1784891"/>
            <a:ext cx="3200400" cy="4095217"/>
          </a:xfrm>
          <a:prstGeom prst="rect">
            <a:avLst/>
          </a:prstGeom>
          <a:ln w="38100">
            <a:solidFill>
              <a:schemeClr val="tx1"/>
            </a:solidFill>
          </a:ln>
        </p:spPr>
      </p:pic>
      <p:pic>
        <p:nvPicPr>
          <p:cNvPr id="39" name="Picture 38" descr="Capture10.PNG"/>
          <p:cNvPicPr>
            <a:picLocks noChangeAspect="1"/>
          </p:cNvPicPr>
          <p:nvPr/>
        </p:nvPicPr>
        <p:blipFill>
          <a:blip r:embed="rId4"/>
          <a:stretch>
            <a:fillRect/>
          </a:stretch>
        </p:blipFill>
        <p:spPr>
          <a:xfrm>
            <a:off x="5591156" y="1741931"/>
            <a:ext cx="2714644" cy="4138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Box 29"/>
          <p:cNvSpPr txBox="1"/>
          <p:nvPr/>
        </p:nvSpPr>
        <p:spPr>
          <a:xfrm>
            <a:off x="362816" y="1111610"/>
            <a:ext cx="420499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CIRCUIT DIAGRAM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33" name="TextBox 32"/>
          <p:cNvSpPr txBox="1"/>
          <p:nvPr/>
        </p:nvSpPr>
        <p:spPr>
          <a:xfrm>
            <a:off x="5414000" y="1099930"/>
            <a:ext cx="3068956"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PROGRAM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54241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1000" fill="hold"/>
                                        <p:tgtEl>
                                          <p:spTgt spid="39"/>
                                        </p:tgtEl>
                                        <p:attrNameLst>
                                          <p:attrName>ppt_w</p:attrName>
                                        </p:attrNameLst>
                                      </p:cBhvr>
                                      <p:tavLst>
                                        <p:tav tm="0">
                                          <p:val>
                                            <p:fltVal val="0"/>
                                          </p:val>
                                        </p:tav>
                                        <p:tav tm="100000">
                                          <p:val>
                                            <p:strVal val="#ppt_w"/>
                                          </p:val>
                                        </p:tav>
                                      </p:tavLst>
                                    </p:anim>
                                    <p:anim calcmode="lin" valueType="num">
                                      <p:cBhvr>
                                        <p:cTn id="28" dur="1000" fill="hold"/>
                                        <p:tgtEl>
                                          <p:spTgt spid="39"/>
                                        </p:tgtEl>
                                        <p:attrNameLst>
                                          <p:attrName>ppt_h</p:attrName>
                                        </p:attrNameLst>
                                      </p:cBhvr>
                                      <p:tavLst>
                                        <p:tav tm="0">
                                          <p:val>
                                            <p:fltVal val="0"/>
                                          </p:val>
                                        </p:tav>
                                        <p:tav tm="100000">
                                          <p:val>
                                            <p:strVal val="#ppt_h"/>
                                          </p:val>
                                        </p:tav>
                                      </p:tavLst>
                                    </p:anim>
                                    <p:anim calcmode="lin" valueType="num">
                                      <p:cBhvr>
                                        <p:cTn id="29" dur="1000" fill="hold"/>
                                        <p:tgtEl>
                                          <p:spTgt spid="39"/>
                                        </p:tgtEl>
                                        <p:attrNameLst>
                                          <p:attrName>style.rotation</p:attrName>
                                        </p:attrNameLst>
                                      </p:cBhvr>
                                      <p:tavLst>
                                        <p:tav tm="0">
                                          <p:val>
                                            <p:fltVal val="90"/>
                                          </p:val>
                                        </p:tav>
                                        <p:tav tm="100000">
                                          <p:val>
                                            <p:fltVal val="0"/>
                                          </p:val>
                                        </p:tav>
                                      </p:tavLst>
                                    </p:anim>
                                    <p:animEffect transition="in" filter="fade">
                                      <p:cBhvr>
                                        <p:cTn id="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8" name="TextBox 37"/>
          <p:cNvSpPr txBox="1"/>
          <p:nvPr/>
        </p:nvSpPr>
        <p:spPr>
          <a:xfrm>
            <a:off x="2834677" y="1193800"/>
            <a:ext cx="3357586" cy="338554"/>
          </a:xfrm>
          <a:prstGeom prst="rect">
            <a:avLst/>
          </a:prstGeom>
          <a:noFill/>
        </p:spPr>
        <p:txBody>
          <a:bodyPr wrap="square" rtlCol="0">
            <a:spAutoFit/>
          </a:bodyPr>
          <a:lstStyle/>
          <a:p>
            <a:r>
              <a:rPr lang="en-IN" sz="1600" b="1" dirty="0" smtClean="0">
                <a:solidFill>
                  <a:schemeClr val="tx2"/>
                </a:solidFill>
                <a:latin typeface="Times New Roman" pitchFamily="18" charset="0"/>
                <a:ea typeface="Roboto Black" panose="02000000000000000000" pitchFamily="2" charset="0"/>
                <a:cs typeface="Times New Roman" pitchFamily="18" charset="0"/>
              </a:rPr>
              <a:t>OUTPUT</a:t>
            </a:r>
            <a:endParaRPr lang="en-IN" sz="1600" b="1" dirty="0">
              <a:solidFill>
                <a:schemeClr val="tx2"/>
              </a:solidFill>
              <a:latin typeface="Times New Roman" pitchFamily="18" charset="0"/>
              <a:ea typeface="Roboto Black" panose="02000000000000000000" pitchFamily="2" charset="0"/>
              <a:cs typeface="Times New Roman" pitchFamily="18" charset="0"/>
            </a:endParaRPr>
          </a:p>
        </p:txBody>
      </p:sp>
      <p:pic>
        <p:nvPicPr>
          <p:cNvPr id="30" name="Picture 29"/>
          <p:cNvPicPr>
            <a:picLocks noChangeAspect="1"/>
          </p:cNvPicPr>
          <p:nvPr/>
        </p:nvPicPr>
        <p:blipFill>
          <a:blip r:embed="rId3"/>
          <a:stretch>
            <a:fillRect/>
          </a:stretch>
        </p:blipFill>
        <p:spPr>
          <a:xfrm>
            <a:off x="1798826" y="1998325"/>
            <a:ext cx="5429288" cy="3143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292179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3"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pic>
        <p:nvPicPr>
          <p:cNvPr id="37" name="Picture 3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94331" y="1790679"/>
            <a:ext cx="3143272" cy="3905277"/>
          </a:xfrm>
          <a:prstGeom prst="rect">
            <a:avLst/>
          </a:prstGeom>
          <a:ln w="38100">
            <a:solidFill>
              <a:schemeClr val="tx1"/>
            </a:solidFill>
          </a:ln>
        </p:spPr>
      </p:pic>
      <p:pic>
        <p:nvPicPr>
          <p:cNvPr id="30" name="Picture 29" descr="Capture11.PNG"/>
          <p:cNvPicPr>
            <a:picLocks noChangeAspect="1"/>
          </p:cNvPicPr>
          <p:nvPr/>
        </p:nvPicPr>
        <p:blipFill>
          <a:blip r:embed="rId4"/>
          <a:stretch>
            <a:fillRect/>
          </a:stretch>
        </p:blipFill>
        <p:spPr>
          <a:xfrm>
            <a:off x="5118327" y="1749415"/>
            <a:ext cx="3227556" cy="3946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TextBox 32"/>
          <p:cNvSpPr txBox="1"/>
          <p:nvPr/>
        </p:nvSpPr>
        <p:spPr>
          <a:xfrm>
            <a:off x="362816" y="968098"/>
            <a:ext cx="420499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CIRCUIT DIAGRAM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34" name="TextBox 33"/>
          <p:cNvSpPr txBox="1"/>
          <p:nvPr/>
        </p:nvSpPr>
        <p:spPr>
          <a:xfrm>
            <a:off x="5214618" y="1009390"/>
            <a:ext cx="3068956"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PROGRAM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4284446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fltVal val="0"/>
                                          </p:val>
                                        </p:tav>
                                        <p:tav tm="100000">
                                          <p:val>
                                            <p:strVal val="#ppt_w"/>
                                          </p:val>
                                        </p:tav>
                                      </p:tavLst>
                                    </p:anim>
                                    <p:anim calcmode="lin" valueType="num">
                                      <p:cBhvr>
                                        <p:cTn id="28" dur="1000" fill="hold"/>
                                        <p:tgtEl>
                                          <p:spTgt spid="30"/>
                                        </p:tgtEl>
                                        <p:attrNameLst>
                                          <p:attrName>ppt_h</p:attrName>
                                        </p:attrNameLst>
                                      </p:cBhvr>
                                      <p:tavLst>
                                        <p:tav tm="0">
                                          <p:val>
                                            <p:fltVal val="0"/>
                                          </p:val>
                                        </p:tav>
                                        <p:tav tm="100000">
                                          <p:val>
                                            <p:strVal val="#ppt_h"/>
                                          </p:val>
                                        </p:tav>
                                      </p:tavLst>
                                    </p:anim>
                                    <p:anim calcmode="lin" valueType="num">
                                      <p:cBhvr>
                                        <p:cTn id="29" dur="1000" fill="hold"/>
                                        <p:tgtEl>
                                          <p:spTgt spid="30"/>
                                        </p:tgtEl>
                                        <p:attrNameLst>
                                          <p:attrName>style.rotation</p:attrName>
                                        </p:attrNameLst>
                                      </p:cBhvr>
                                      <p:tavLst>
                                        <p:tav tm="0">
                                          <p:val>
                                            <p:fltVal val="90"/>
                                          </p:val>
                                        </p:tav>
                                        <p:tav tm="100000">
                                          <p:val>
                                            <p:fltVal val="0"/>
                                          </p:val>
                                        </p:tav>
                                      </p:tavLst>
                                    </p:anim>
                                    <p:animEffect transition="in" filter="fade">
                                      <p:cBhvr>
                                        <p:cTn id="3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pic>
        <p:nvPicPr>
          <p:cNvPr id="37" name="Picture 3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5800" y="1752600"/>
            <a:ext cx="3143272" cy="3905277"/>
          </a:xfrm>
          <a:prstGeom prst="rect">
            <a:avLst/>
          </a:prstGeom>
          <a:ln w="38100">
            <a:solidFill>
              <a:schemeClr val="tx1"/>
            </a:solidFill>
          </a:ln>
        </p:spPr>
      </p:pic>
      <p:pic>
        <p:nvPicPr>
          <p:cNvPr id="39" name="Picture 3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065264" y="1559189"/>
            <a:ext cx="3128305" cy="4406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Box 29"/>
          <p:cNvSpPr txBox="1"/>
          <p:nvPr/>
        </p:nvSpPr>
        <p:spPr>
          <a:xfrm>
            <a:off x="326364" y="968098"/>
            <a:ext cx="420499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CIRCUIT DIAGRAM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33" name="TextBox 32"/>
          <p:cNvSpPr txBox="1"/>
          <p:nvPr/>
        </p:nvSpPr>
        <p:spPr>
          <a:xfrm>
            <a:off x="4989058" y="968098"/>
            <a:ext cx="3068956"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PROGRAM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3591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1000" fill="hold"/>
                                        <p:tgtEl>
                                          <p:spTgt spid="39"/>
                                        </p:tgtEl>
                                        <p:attrNameLst>
                                          <p:attrName>ppt_w</p:attrName>
                                        </p:attrNameLst>
                                      </p:cBhvr>
                                      <p:tavLst>
                                        <p:tav tm="0">
                                          <p:val>
                                            <p:fltVal val="0"/>
                                          </p:val>
                                        </p:tav>
                                        <p:tav tm="100000">
                                          <p:val>
                                            <p:strVal val="#ppt_w"/>
                                          </p:val>
                                        </p:tav>
                                      </p:tavLst>
                                    </p:anim>
                                    <p:anim calcmode="lin" valueType="num">
                                      <p:cBhvr>
                                        <p:cTn id="28" dur="1000" fill="hold"/>
                                        <p:tgtEl>
                                          <p:spTgt spid="39"/>
                                        </p:tgtEl>
                                        <p:attrNameLst>
                                          <p:attrName>ppt_h</p:attrName>
                                        </p:attrNameLst>
                                      </p:cBhvr>
                                      <p:tavLst>
                                        <p:tav tm="0">
                                          <p:val>
                                            <p:fltVal val="0"/>
                                          </p:val>
                                        </p:tav>
                                        <p:tav tm="100000">
                                          <p:val>
                                            <p:strVal val="#ppt_h"/>
                                          </p:val>
                                        </p:tav>
                                      </p:tavLst>
                                    </p:anim>
                                    <p:anim calcmode="lin" valueType="num">
                                      <p:cBhvr>
                                        <p:cTn id="29" dur="1000" fill="hold"/>
                                        <p:tgtEl>
                                          <p:spTgt spid="39"/>
                                        </p:tgtEl>
                                        <p:attrNameLst>
                                          <p:attrName>style.rotation</p:attrName>
                                        </p:attrNameLst>
                                      </p:cBhvr>
                                      <p:tavLst>
                                        <p:tav tm="0">
                                          <p:val>
                                            <p:fltVal val="90"/>
                                          </p:val>
                                        </p:tav>
                                        <p:tav tm="100000">
                                          <p:val>
                                            <p:fltVal val="0"/>
                                          </p:val>
                                        </p:tav>
                                      </p:tavLst>
                                    </p:anim>
                                    <p:animEffect transition="in" filter="fade">
                                      <p:cBhvr>
                                        <p:cTn id="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34083"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5"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pic>
        <p:nvPicPr>
          <p:cNvPr id="37" name="Picture 3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70376" y="1489647"/>
            <a:ext cx="3143272" cy="3905277"/>
          </a:xfrm>
          <a:prstGeom prst="rect">
            <a:avLst/>
          </a:prstGeom>
          <a:ln w="38100">
            <a:solidFill>
              <a:schemeClr val="tx1"/>
            </a:solidFill>
          </a:ln>
        </p:spPr>
      </p:pic>
      <p:pic>
        <p:nvPicPr>
          <p:cNvPr id="39" name="Picture 38" descr="Capture13.PNG"/>
          <p:cNvPicPr>
            <a:picLocks noChangeAspect="1"/>
          </p:cNvPicPr>
          <p:nvPr/>
        </p:nvPicPr>
        <p:blipFill>
          <a:blip r:embed="rId4"/>
          <a:stretch>
            <a:fillRect/>
          </a:stretch>
        </p:blipFill>
        <p:spPr>
          <a:xfrm>
            <a:off x="5137730" y="1419503"/>
            <a:ext cx="3264164" cy="4476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Box 29"/>
          <p:cNvSpPr txBox="1"/>
          <p:nvPr/>
        </p:nvSpPr>
        <p:spPr>
          <a:xfrm>
            <a:off x="274643" y="857232"/>
            <a:ext cx="420499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CIRCUIT DIAGRAM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
        <p:nvSpPr>
          <p:cNvPr id="33" name="TextBox 32"/>
          <p:cNvSpPr txBox="1"/>
          <p:nvPr/>
        </p:nvSpPr>
        <p:spPr>
          <a:xfrm>
            <a:off x="5328914" y="869504"/>
            <a:ext cx="3068956"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PROGRAM</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273298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1000" fill="hold"/>
                                        <p:tgtEl>
                                          <p:spTgt spid="39"/>
                                        </p:tgtEl>
                                        <p:attrNameLst>
                                          <p:attrName>ppt_w</p:attrName>
                                        </p:attrNameLst>
                                      </p:cBhvr>
                                      <p:tavLst>
                                        <p:tav tm="0">
                                          <p:val>
                                            <p:fltVal val="0"/>
                                          </p:val>
                                        </p:tav>
                                        <p:tav tm="100000">
                                          <p:val>
                                            <p:strVal val="#ppt_w"/>
                                          </p:val>
                                        </p:tav>
                                      </p:tavLst>
                                    </p:anim>
                                    <p:anim calcmode="lin" valueType="num">
                                      <p:cBhvr>
                                        <p:cTn id="28" dur="1000" fill="hold"/>
                                        <p:tgtEl>
                                          <p:spTgt spid="39"/>
                                        </p:tgtEl>
                                        <p:attrNameLst>
                                          <p:attrName>ppt_h</p:attrName>
                                        </p:attrNameLst>
                                      </p:cBhvr>
                                      <p:tavLst>
                                        <p:tav tm="0">
                                          <p:val>
                                            <p:fltVal val="0"/>
                                          </p:val>
                                        </p:tav>
                                        <p:tav tm="100000">
                                          <p:val>
                                            <p:strVal val="#ppt_h"/>
                                          </p:val>
                                        </p:tav>
                                      </p:tavLst>
                                    </p:anim>
                                    <p:anim calcmode="lin" valueType="num">
                                      <p:cBhvr>
                                        <p:cTn id="29" dur="1000" fill="hold"/>
                                        <p:tgtEl>
                                          <p:spTgt spid="39"/>
                                        </p:tgtEl>
                                        <p:attrNameLst>
                                          <p:attrName>style.rotation</p:attrName>
                                        </p:attrNameLst>
                                      </p:cBhvr>
                                      <p:tavLst>
                                        <p:tav tm="0">
                                          <p:val>
                                            <p:fltVal val="90"/>
                                          </p:val>
                                        </p:tav>
                                        <p:tav tm="100000">
                                          <p:val>
                                            <p:fltVal val="0"/>
                                          </p:val>
                                        </p:tav>
                                      </p:tavLst>
                                    </p:anim>
                                    <p:animEffect transition="in" filter="fade">
                                      <p:cBhvr>
                                        <p:cTn id="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graphicFrame>
        <p:nvGraphicFramePr>
          <p:cNvPr id="30" name="Diagram 29"/>
          <p:cNvGraphicFramePr/>
          <p:nvPr>
            <p:extLst>
              <p:ext uri="{D42A27DB-BD31-4B8C-83A1-F6EECF244321}">
                <p14:modId xmlns="" xmlns:p14="http://schemas.microsoft.com/office/powerpoint/2010/main" val="377018071"/>
              </p:ext>
            </p:extLst>
          </p:nvPr>
        </p:nvGraphicFramePr>
        <p:xfrm>
          <a:off x="204846" y="874029"/>
          <a:ext cx="36576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4297784" y="1511786"/>
            <a:ext cx="4717188" cy="3970318"/>
          </a:xfrm>
          <a:prstGeom prst="rect">
            <a:avLst/>
          </a:prstGeom>
          <a:noFill/>
        </p:spPr>
        <p:txBody>
          <a:bodyPr wrap="square" rtlCol="0">
            <a:spAutoFit/>
          </a:bodyPr>
          <a:lstStyle/>
          <a:p>
            <a:pPr algn="l"/>
            <a:endParaRPr lang="en-US" sz="1400" dirty="0">
              <a:latin typeface="Roboto Lt" pitchFamily="2" charset="0"/>
              <a:ea typeface="Roboto Light" panose="02000000000000000000" pitchFamily="2" charset="0"/>
              <a:cs typeface="Times New Roman" pitchFamily="18" charset="0"/>
            </a:endParaRPr>
          </a:p>
          <a:p>
            <a:pPr marL="171450" indent="-1714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171450" indent="-1714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Digital </a:t>
            </a:r>
            <a:r>
              <a:rPr lang="en-US" sz="1400" dirty="0">
                <a:solidFill>
                  <a:schemeClr val="tx1"/>
                </a:solidFill>
                <a:latin typeface="Times New Roman" pitchFamily="18" charset="0"/>
                <a:ea typeface="Roboto Light" panose="02000000000000000000" pitchFamily="2" charset="0"/>
                <a:cs typeface="Times New Roman" pitchFamily="18" charset="0"/>
              </a:rPr>
              <a:t>I/O pins in microcontroller can only give either 5V or 0V. What if we want 2.5V or variable voltages between 5V and </a:t>
            </a:r>
            <a:r>
              <a:rPr lang="en-US" sz="1400" dirty="0" smtClean="0">
                <a:solidFill>
                  <a:schemeClr val="tx1"/>
                </a:solidFill>
                <a:latin typeface="Times New Roman" pitchFamily="18" charset="0"/>
                <a:ea typeface="Roboto Light" panose="02000000000000000000" pitchFamily="2" charset="0"/>
                <a:cs typeface="Times New Roman" pitchFamily="18" charset="0"/>
              </a:rPr>
              <a:t>0V.</a:t>
            </a:r>
          </a:p>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 </a:t>
            </a:r>
            <a:r>
              <a:rPr lang="en-US" sz="1400" dirty="0">
                <a:solidFill>
                  <a:schemeClr val="tx1"/>
                </a:solidFill>
                <a:latin typeface="Times New Roman" pitchFamily="18" charset="0"/>
                <a:ea typeface="Roboto Light" panose="02000000000000000000" pitchFamily="2" charset="0"/>
                <a:cs typeface="Times New Roman" pitchFamily="18" charset="0"/>
              </a:rPr>
              <a:t>Pulse Width Modulation (PWM) Signal is a method for generating an analog signal using a digital source</a:t>
            </a: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pPr algn="l"/>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A </a:t>
            </a:r>
            <a:r>
              <a:rPr lang="en-US" sz="1400" dirty="0">
                <a:solidFill>
                  <a:schemeClr val="tx1"/>
                </a:solidFill>
                <a:latin typeface="Times New Roman" pitchFamily="18" charset="0"/>
                <a:ea typeface="Roboto Light" panose="02000000000000000000" pitchFamily="2" charset="0"/>
                <a:cs typeface="Times New Roman" pitchFamily="18" charset="0"/>
              </a:rPr>
              <a:t>PWM signal consists of two main components that define its behavior: a duty cycle and a </a:t>
            </a:r>
            <a:r>
              <a:rPr lang="en-US" sz="1400" dirty="0" smtClean="0">
                <a:solidFill>
                  <a:schemeClr val="tx1"/>
                </a:solidFill>
                <a:latin typeface="Times New Roman" pitchFamily="18" charset="0"/>
                <a:ea typeface="Roboto Light" panose="02000000000000000000" pitchFamily="2" charset="0"/>
                <a:cs typeface="Times New Roman" pitchFamily="18" charset="0"/>
              </a:rPr>
              <a:t>frequency.</a:t>
            </a:r>
          </a:p>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PWM </a:t>
            </a:r>
            <a:r>
              <a:rPr lang="en-US" sz="1400" dirty="0">
                <a:solidFill>
                  <a:schemeClr val="tx1"/>
                </a:solidFill>
                <a:latin typeface="Times New Roman" pitchFamily="18" charset="0"/>
                <a:ea typeface="Roboto Light" panose="02000000000000000000" pitchFamily="2" charset="0"/>
                <a:cs typeface="Times New Roman" pitchFamily="18" charset="0"/>
              </a:rPr>
              <a:t>signals are used for a wide variety of control applications. Their main use is for controlling DC motors but it can also be used to control valves, pumps, hydraulics, and other mechanical parts.</a:t>
            </a:r>
          </a:p>
          <a:p>
            <a:pPr marL="285750" indent="-285750" algn="l">
              <a:buFont typeface="Wingdings" panose="05000000000000000000" pitchFamily="2" charset="2"/>
              <a:buChar char="ü"/>
            </a:pPr>
            <a:endParaRPr lang="en-US" sz="1400" dirty="0">
              <a:latin typeface="Roboto Light" panose="02000000000000000000" pitchFamily="2" charset="0"/>
              <a:ea typeface="Roboto Light" panose="02000000000000000000" pitchFamily="2" charset="0"/>
              <a:cs typeface="Times New Roman" pitchFamily="18" charset="0"/>
            </a:endParaRPr>
          </a:p>
          <a:p>
            <a:endParaRPr lang="en-US" sz="1400" dirty="0">
              <a:latin typeface="Roboto Lt" pitchFamily="2" charset="0"/>
              <a:ea typeface="Roboto Lt" pitchFamily="2" charset="0"/>
            </a:endParaRPr>
          </a:p>
        </p:txBody>
      </p:sp>
      <p:sp>
        <p:nvSpPr>
          <p:cNvPr id="2" name="TextBox 1"/>
          <p:cNvSpPr txBox="1"/>
          <p:nvPr/>
        </p:nvSpPr>
        <p:spPr>
          <a:xfrm>
            <a:off x="2978224" y="963630"/>
            <a:ext cx="316835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PULSE WIDTH MODULATION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416899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3"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2883607" y="1012533"/>
            <a:ext cx="3357586" cy="307777"/>
          </a:xfrm>
          <a:prstGeom prst="rect">
            <a:avLst/>
          </a:prstGeom>
          <a:noFill/>
        </p:spPr>
        <p:txBody>
          <a:bodyPr wrap="square" rtlCol="0">
            <a:spAutoFit/>
          </a:bodyPr>
          <a:lstStyle/>
          <a:p>
            <a:r>
              <a:rPr lang="en-IN" sz="1400" b="1" dirty="0" smtClean="0">
                <a:solidFill>
                  <a:schemeClr val="tx1"/>
                </a:solidFill>
                <a:latin typeface="Times New Roman" pitchFamily="18" charset="0"/>
                <a:ea typeface="Roboto Black" panose="02000000000000000000" pitchFamily="2" charset="0"/>
                <a:cs typeface="Times New Roman" pitchFamily="18" charset="0"/>
              </a:rPr>
              <a:t>Duty cycle</a:t>
            </a:r>
            <a:endParaRPr lang="en-IN"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3" name="TextBox 2"/>
          <p:cNvSpPr txBox="1"/>
          <p:nvPr/>
        </p:nvSpPr>
        <p:spPr>
          <a:xfrm>
            <a:off x="4857723" y="1768477"/>
            <a:ext cx="3672408" cy="3693319"/>
          </a:xfrm>
          <a:prstGeom prst="rect">
            <a:avLst/>
          </a:prstGeom>
          <a:noFill/>
        </p:spPr>
        <p:txBody>
          <a:bodyPr wrap="square" rtlCol="0">
            <a:spAutoFit/>
          </a:bodyPr>
          <a:lstStyle/>
          <a:p>
            <a:pPr marL="285750" indent="-285750" algn="l">
              <a:buFont typeface="Wingdings" panose="05000000000000000000" pitchFamily="2" charset="2"/>
              <a:buChar char="ü"/>
            </a:pPr>
            <a:endParaRPr lang="en-US" sz="1200" dirty="0" smtClean="0">
              <a:solidFill>
                <a:schemeClr val="accent4">
                  <a:lumMod val="75000"/>
                </a:schemeClr>
              </a:solidFill>
              <a:latin typeface="Roboto Light" panose="02000000000000000000" pitchFamily="2" charset="0"/>
              <a:ea typeface="Roboto Light" panose="02000000000000000000" pitchFamily="2" charset="0"/>
            </a:endParaRPr>
          </a:p>
          <a:p>
            <a:pPr marL="285750" indent="-285750" algn="l">
              <a:buFont typeface="Wingdings" panose="05000000000000000000" pitchFamily="2" charset="2"/>
              <a:buChar char="ü"/>
            </a:pPr>
            <a:endParaRPr lang="en-US" sz="1200" dirty="0">
              <a:solidFill>
                <a:schemeClr val="accent4">
                  <a:lumMod val="75000"/>
                </a:schemeClr>
              </a:solidFill>
              <a:latin typeface="Roboto Light" panose="02000000000000000000" pitchFamily="2" charset="0"/>
              <a:ea typeface="Roboto Light" panose="02000000000000000000" pitchFamily="2" charset="0"/>
            </a:endParaRPr>
          </a:p>
          <a:p>
            <a:pPr marL="285750" indent="-285750" algn="l">
              <a:buFont typeface="Wingdings" panose="05000000000000000000" pitchFamily="2" charset="2"/>
              <a:buChar char="ü"/>
            </a:pPr>
            <a:r>
              <a:rPr lang="en-US" sz="1400" dirty="0" smtClean="0">
                <a:solidFill>
                  <a:schemeClr val="accent4">
                    <a:lumMod val="75000"/>
                  </a:schemeClr>
                </a:solidFill>
                <a:latin typeface="Times New Roman" pitchFamily="18" charset="0"/>
                <a:ea typeface="Roboto Light" panose="02000000000000000000" pitchFamily="2" charset="0"/>
                <a:cs typeface="Times New Roman" pitchFamily="18" charset="0"/>
              </a:rPr>
              <a:t>A</a:t>
            </a:r>
            <a:r>
              <a:rPr lang="en-US" sz="1400" dirty="0">
                <a:solidFill>
                  <a:schemeClr val="accent4">
                    <a:lumMod val="75000"/>
                  </a:schemeClr>
                </a:solidFill>
                <a:latin typeface="Times New Roman" pitchFamily="18" charset="0"/>
                <a:ea typeface="Roboto Light" panose="02000000000000000000" pitchFamily="2" charset="0"/>
                <a:cs typeface="Times New Roman" pitchFamily="18" charset="0"/>
              </a:rPr>
              <a:t> </a:t>
            </a:r>
            <a:r>
              <a:rPr lang="en-US" sz="1400" dirty="0">
                <a:solidFill>
                  <a:schemeClr val="tx1"/>
                </a:solidFill>
                <a:latin typeface="Times New Roman" pitchFamily="18" charset="0"/>
                <a:ea typeface="Roboto Light" panose="02000000000000000000" pitchFamily="2" charset="0"/>
                <a:cs typeface="Times New Roman" pitchFamily="18" charset="0"/>
              </a:rPr>
              <a:t>duty cycle</a:t>
            </a:r>
            <a:r>
              <a:rPr lang="en-US" sz="1400" dirty="0">
                <a:solidFill>
                  <a:schemeClr val="bg1"/>
                </a:solidFill>
                <a:latin typeface="Times New Roman" pitchFamily="18" charset="0"/>
                <a:ea typeface="Roboto Light" panose="02000000000000000000" pitchFamily="2" charset="0"/>
                <a:cs typeface="Times New Roman" pitchFamily="18" charset="0"/>
              </a:rPr>
              <a:t> </a:t>
            </a:r>
            <a:r>
              <a:rPr lang="en-US" sz="1400" dirty="0">
                <a:solidFill>
                  <a:schemeClr val="accent4">
                    <a:lumMod val="75000"/>
                  </a:schemeClr>
                </a:solidFill>
                <a:latin typeface="Times New Roman" pitchFamily="18" charset="0"/>
                <a:ea typeface="Roboto Light" panose="02000000000000000000" pitchFamily="2" charset="0"/>
                <a:cs typeface="Times New Roman" pitchFamily="18" charset="0"/>
              </a:rPr>
              <a:t>is the percentage of one period in which a signal is active. A period is the time it takes for a signal to complete an on-and-off cycle.</a:t>
            </a:r>
          </a:p>
          <a:p>
            <a:pPr marL="285750" indent="-285750" algn="l">
              <a:buFont typeface="Wingdings" panose="05000000000000000000" pitchFamily="2" charset="2"/>
              <a:buChar char="ü"/>
            </a:pPr>
            <a:endParaRPr lang="en-US" sz="1400" dirty="0" smtClean="0">
              <a:solidFill>
                <a:schemeClr val="accent4">
                  <a:lumMod val="75000"/>
                </a:schemeClr>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The </a:t>
            </a:r>
            <a:r>
              <a:rPr lang="en-US" sz="1400" dirty="0">
                <a:solidFill>
                  <a:schemeClr val="tx1"/>
                </a:solidFill>
                <a:latin typeface="Times New Roman" pitchFamily="18" charset="0"/>
                <a:ea typeface="Roboto Light" panose="02000000000000000000" pitchFamily="2" charset="0"/>
                <a:cs typeface="Times New Roman" pitchFamily="18" charset="0"/>
              </a:rPr>
              <a:t>average voltage of 50% duty cycle is 2.5v for microcontrollers processing in 5V.</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E.g.: 0.5 * 5.0 = 2.5.</a:t>
            </a:r>
          </a:p>
          <a:p>
            <a:pPr marL="285750" indent="-285750" algn="l">
              <a:buFont typeface="Wingdings" panose="05000000000000000000" pitchFamily="2" charset="2"/>
              <a:buChar char="ü"/>
            </a:pPr>
            <a:endParaRPr lang="en-US" sz="1400" dirty="0" smtClean="0">
              <a:solidFill>
                <a:schemeClr val="accent4">
                  <a:lumMod val="75000"/>
                </a:schemeClr>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accent4">
                    <a:lumMod val="75000"/>
                  </a:schemeClr>
                </a:solidFill>
                <a:latin typeface="Times New Roman" pitchFamily="18" charset="0"/>
                <a:ea typeface="Roboto Light" panose="02000000000000000000" pitchFamily="2" charset="0"/>
                <a:cs typeface="Times New Roman" pitchFamily="18" charset="0"/>
              </a:rPr>
              <a:t>The </a:t>
            </a:r>
            <a:r>
              <a:rPr lang="en-US" sz="1400" dirty="0">
                <a:solidFill>
                  <a:schemeClr val="accent4">
                    <a:lumMod val="75000"/>
                  </a:schemeClr>
                </a:solidFill>
                <a:latin typeface="Times New Roman" pitchFamily="18" charset="0"/>
                <a:ea typeface="Roboto Light" panose="02000000000000000000" pitchFamily="2" charset="0"/>
                <a:cs typeface="Times New Roman" pitchFamily="18" charset="0"/>
              </a:rPr>
              <a:t>average voltage of 70% duty cycle is 3.75V.</a:t>
            </a:r>
          </a:p>
          <a:p>
            <a:pPr marL="0" indent="0" algn="l">
              <a:buNone/>
            </a:pPr>
            <a:r>
              <a:rPr lang="en-US" sz="1400" dirty="0">
                <a:solidFill>
                  <a:schemeClr val="accent4">
                    <a:lumMod val="75000"/>
                  </a:schemeClr>
                </a:solidFill>
                <a:latin typeface="Times New Roman" pitchFamily="18" charset="0"/>
                <a:ea typeface="Roboto Light" panose="02000000000000000000" pitchFamily="2" charset="0"/>
                <a:cs typeface="Times New Roman" pitchFamily="18" charset="0"/>
              </a:rPr>
              <a:t>         0.75 * 5.0 = 3.75</a:t>
            </a:r>
            <a:r>
              <a:rPr lang="en-US" sz="1400" dirty="0" smtClean="0">
                <a:solidFill>
                  <a:schemeClr val="accent4">
                    <a:lumMod val="75000"/>
                  </a:schemeClr>
                </a:solidFill>
                <a:latin typeface="Times New Roman" pitchFamily="18" charset="0"/>
                <a:ea typeface="Roboto Light" panose="02000000000000000000" pitchFamily="2" charset="0"/>
                <a:cs typeface="Times New Roman" pitchFamily="18" charset="0"/>
              </a:rPr>
              <a:t>.</a:t>
            </a:r>
            <a:endParaRPr lang="en-US" sz="1400" dirty="0">
              <a:solidFill>
                <a:schemeClr val="accent4">
                  <a:lumMod val="75000"/>
                </a:schemeClr>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v"/>
            </a:pPr>
            <a:endParaRPr lang="en-US" sz="1400" dirty="0">
              <a:solidFill>
                <a:schemeClr val="accent4">
                  <a:lumMod val="75000"/>
                </a:schemeClr>
              </a:solidFill>
            </a:endParaRPr>
          </a:p>
          <a:p>
            <a:endParaRPr lang="en-US" sz="1400" dirty="0">
              <a:solidFill>
                <a:srgbClr val="FFFF00"/>
              </a:solidFill>
              <a:latin typeface="Times New Roman" panose="02020603050405020304" pitchFamily="18" charset="0"/>
              <a:cs typeface="Times New Roman" panose="02020603050405020304" pitchFamily="18" charset="0"/>
            </a:endParaRPr>
          </a:p>
          <a:p>
            <a:endParaRPr lang="en-US" sz="1400" dirty="0">
              <a:latin typeface="Roboto Lt" pitchFamily="2" charset="0"/>
              <a:ea typeface="Roboto Lt" pitchFamily="2" charset="0"/>
            </a:endParaRPr>
          </a:p>
        </p:txBody>
      </p:sp>
      <p:pic>
        <p:nvPicPr>
          <p:cNvPr id="34" name="Picture 3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59803" y="1817869"/>
            <a:ext cx="3657600" cy="3766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13870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 name="TextBox 2"/>
          <p:cNvSpPr txBox="1"/>
          <p:nvPr/>
        </p:nvSpPr>
        <p:spPr>
          <a:xfrm>
            <a:off x="4355976" y="1238235"/>
            <a:ext cx="3672408" cy="738664"/>
          </a:xfrm>
          <a:prstGeom prst="rect">
            <a:avLst/>
          </a:prstGeom>
          <a:noFill/>
        </p:spPr>
        <p:txBody>
          <a:bodyPr wrap="square" rtlCol="0">
            <a:spAutoFit/>
          </a:bodyPr>
          <a:lstStyle/>
          <a:p>
            <a:pPr algn="l"/>
            <a:endParaRPr lang="en-US" sz="1400" dirty="0">
              <a:solidFill>
                <a:schemeClr val="accent4">
                  <a:lumMod val="75000"/>
                </a:schemeClr>
              </a:solidFill>
            </a:endParaRPr>
          </a:p>
          <a:p>
            <a:endParaRPr lang="en-US" sz="1400" dirty="0">
              <a:solidFill>
                <a:srgbClr val="FFFF00"/>
              </a:solidFill>
              <a:latin typeface="Times New Roman" panose="02020603050405020304" pitchFamily="18" charset="0"/>
              <a:cs typeface="Times New Roman" panose="02020603050405020304" pitchFamily="18" charset="0"/>
            </a:endParaRPr>
          </a:p>
          <a:p>
            <a:endParaRPr lang="en-US" sz="1400" dirty="0">
              <a:latin typeface="Roboto Lt" pitchFamily="2" charset="0"/>
              <a:ea typeface="Roboto Lt" pitchFamily="2" charset="0"/>
            </a:endParaRPr>
          </a:p>
        </p:txBody>
      </p:sp>
      <p:pic>
        <p:nvPicPr>
          <p:cNvPr id="30"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2083164" y="1511379"/>
            <a:ext cx="5120640" cy="4090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454299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684434" y="1425169"/>
            <a:ext cx="7889304" cy="3108543"/>
          </a:xfrm>
          <a:prstGeom prst="rect">
            <a:avLst/>
          </a:prstGeom>
          <a:noFill/>
        </p:spPr>
        <p:txBody>
          <a:bodyPr wrap="square" rtlCol="0">
            <a:spAutoFit/>
          </a:bodyPr>
          <a:lstStyle/>
          <a:p>
            <a:pPr marL="0" indent="0">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FREQUENCY</a:t>
            </a:r>
          </a:p>
          <a:p>
            <a:pPr marL="0" indent="0" algn="l">
              <a:buNone/>
            </a:pP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The frequency determines how fast the PWM completes a cycle (i.e. 1000 Hz would be 1000 cycles per second), and therefore how fast it switches between high and low states.</a:t>
            </a:r>
          </a:p>
          <a:p>
            <a:pPr marL="0" indent="0">
              <a:buNone/>
            </a:pPr>
            <a:r>
              <a:rPr lang="en-US" sz="1400" b="1" dirty="0" smtClean="0">
                <a:solidFill>
                  <a:schemeClr val="tx1"/>
                </a:solidFill>
                <a:latin typeface="Times New Roman" pitchFamily="18" charset="0"/>
                <a:ea typeface="Roboto Bk" pitchFamily="2" charset="0"/>
                <a:cs typeface="Times New Roman" pitchFamily="18" charset="0"/>
              </a:rPr>
              <a:t>                                           </a:t>
            </a:r>
          </a:p>
          <a:p>
            <a:pPr marL="0" indent="0">
              <a:buNone/>
            </a:pPr>
            <a:endParaRPr lang="en-US" sz="1400" b="1" dirty="0" smtClean="0">
              <a:solidFill>
                <a:schemeClr val="tx1"/>
              </a:solidFill>
              <a:latin typeface="Times New Roman" pitchFamily="18" charset="0"/>
              <a:ea typeface="Roboto Black" panose="02000000000000000000" pitchFamily="2" charset="0"/>
              <a:cs typeface="Times New Roman" pitchFamily="18" charset="0"/>
            </a:endParaRPr>
          </a:p>
          <a:p>
            <a:pPr marL="0" indent="0">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HERTZ</a:t>
            </a:r>
          </a:p>
          <a:p>
            <a:pPr marL="0" indent="0" algn="l">
              <a:buNone/>
            </a:pPr>
            <a:endParaRPr lang="en-US" sz="1400" b="1" dirty="0">
              <a:solidFill>
                <a:schemeClr val="tx1"/>
              </a:solidFill>
              <a:latin typeface="Times New Roman" pitchFamily="18" charset="0"/>
              <a:ea typeface="Roboto Bk" pitchFamily="2" charset="0"/>
              <a:cs typeface="Times New Roman" pitchFamily="18" charset="0"/>
            </a:endParaRPr>
          </a:p>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The hertz (symbol Hz) is the unit of frequency in the International System of Units (SI) and is defined as one cycle per second</a:t>
            </a: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By cycling a digital signal off and on at a fast enough rate, and with a certain duty cycle, the output will appear to behave like a constant voltage analog signal when providing power to devices</a:t>
            </a:r>
            <a:r>
              <a:rPr lang="en-US" sz="1400" dirty="0">
                <a:solidFill>
                  <a:schemeClr val="accent4"/>
                </a:solidFill>
                <a:latin typeface="Times New Roman" pitchFamily="18" charset="0"/>
                <a:ea typeface="Roboto Light" panose="02000000000000000000" pitchFamily="2" charset="0"/>
                <a:cs typeface="Times New Roman" pitchFamily="18" charset="0"/>
              </a:rPr>
              <a:t>.</a:t>
            </a:r>
          </a:p>
        </p:txBody>
      </p:sp>
    </p:spTree>
    <p:extLst>
      <p:ext uri="{BB962C8B-B14F-4D97-AF65-F5344CB8AC3E}">
        <p14:creationId xmlns="" xmlns:p14="http://schemas.microsoft.com/office/powerpoint/2010/main" val="2769056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tx1"/>
              </a:solidFill>
              <a:latin typeface="Times New Roman" pitchFamily="18" charset="0"/>
              <a:cs typeface="Times New Roman" pitchFamily="18" charset="0"/>
            </a:endParaRPr>
          </a:p>
        </p:txBody>
      </p:sp>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solidFill>
                  <a:schemeClr val="tx1"/>
                </a:solidFill>
                <a:latin typeface="Times New Roman" pitchFamily="18" charset="0"/>
                <a:cs typeface="Times New Roman" pitchFamily="18" charset="0"/>
              </a:rPr>
              <a:t> </a:t>
            </a:r>
            <a:endParaRPr lang="en-US" sz="1400" dirty="0">
              <a:solidFill>
                <a:schemeClr val="tx1"/>
              </a:solidFill>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solidFill>
                <a:schemeClr val="tx1"/>
              </a:solidFill>
              <a:latin typeface="Times New Roman" pitchFamily="18" charset="0"/>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tx1"/>
              </a:solidFill>
              <a:latin typeface="Times New Roman" pitchFamily="18" charset="0"/>
              <a:cs typeface="Times New Roman" pitchFamily="18" charset="0"/>
            </a:endParaRPr>
          </a:p>
          <a:p>
            <a:pPr algn="l">
              <a:buFont typeface="Wingdings" pitchFamily="2" charset="2"/>
              <a:buChar char="§"/>
            </a:pPr>
            <a:endParaRPr lang="en-US" sz="1400" dirty="0" smtClean="0">
              <a:solidFill>
                <a:schemeClr val="tx1"/>
              </a:solidFill>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solidFill>
                <a:schemeClr val="tx1"/>
              </a:solidFill>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solidFill>
                <a:schemeClr val="tx1"/>
              </a:solidFill>
              <a:latin typeface="Times New Roman" pitchFamily="18" charset="0"/>
              <a:cs typeface="Times New Roman" pitchFamily="18" charset="0"/>
            </a:endParaRPr>
          </a:p>
        </p:txBody>
      </p:sp>
      <p:sp>
        <p:nvSpPr>
          <p:cNvPr id="4" name="Rectangle 3"/>
          <p:cNvSpPr/>
          <p:nvPr/>
        </p:nvSpPr>
        <p:spPr>
          <a:xfrm>
            <a:off x="228601" y="1235093"/>
            <a:ext cx="4251035" cy="954107"/>
          </a:xfrm>
          <a:prstGeom prst="rect">
            <a:avLst/>
          </a:prstGeom>
        </p:spPr>
        <p:txBody>
          <a:bodyPr wrap="square">
            <a:spAutoFit/>
          </a:bodyPr>
          <a:lstStyle/>
          <a:p>
            <a:pPr algn="l">
              <a:lnSpc>
                <a:spcPct val="125000"/>
              </a:lnSpc>
            </a:pPr>
            <a:endParaRPr lang="en-US" sz="1400" dirty="0">
              <a:solidFill>
                <a:schemeClr val="tx1"/>
              </a:solidFill>
              <a:latin typeface="Times New Roman" pitchFamily="18" charset="0"/>
              <a:ea typeface="Roboto Lt" pitchFamily="2" charset="0"/>
              <a:cs typeface="Times New Roman" pitchFamily="18" charset="0"/>
              <a:sym typeface="Open Sans Cond Light" charset="0"/>
            </a:endParaRPr>
          </a:p>
          <a:p>
            <a:pPr algn="l">
              <a:lnSpc>
                <a:spcPct val="125000"/>
              </a:lnSpc>
            </a:pPr>
            <a:endParaRPr lang="en-US" sz="1400" dirty="0">
              <a:solidFill>
                <a:schemeClr val="tx1"/>
              </a:solidFill>
              <a:latin typeface="Times New Roman" pitchFamily="18"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tx1"/>
              </a:solidFill>
              <a:latin typeface="Times New Roman" pitchFamily="18" charset="0"/>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b="1" dirty="0" smtClean="0">
              <a:solidFill>
                <a:schemeClr val="tx1"/>
              </a:solidFill>
              <a:latin typeface="Times New Roman" pitchFamily="18" charset="0"/>
              <a:ea typeface="Roboto" pitchFamily="2" charset="0"/>
              <a:cs typeface="Times New Roman" pitchFamily="18" charset="0"/>
              <a:sym typeface="Bebas Neue" charset="0"/>
            </a:endParaRPr>
          </a:p>
          <a:p>
            <a:endParaRPr lang="en-US" sz="1400" b="1" dirty="0">
              <a:solidFill>
                <a:schemeClr val="tx1"/>
              </a:solidFill>
              <a:latin typeface="Times New Roman" pitchFamily="18" charset="0"/>
              <a:ea typeface="Roboto" pitchFamily="2" charset="0"/>
              <a:cs typeface="Times New Roman" pitchFamily="18" charset="0"/>
              <a:sym typeface="Bebas Neue" charset="0"/>
            </a:endParaRPr>
          </a:p>
        </p:txBody>
      </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tx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tx1"/>
              </a:solidFill>
              <a:latin typeface="Times New Roman" pitchFamily="18" charset="0"/>
              <a:ea typeface="Open Sans Condensed Light" pitchFamily="34" charset="0"/>
              <a:cs typeface="Times New Roman" pitchFamily="18" charset="0"/>
              <a:sym typeface="Open Sans Cond Light" charset="0"/>
            </a:endParaRPr>
          </a:p>
        </p:txBody>
      </p:sp>
      <p:pic>
        <p:nvPicPr>
          <p:cNvPr id="34" name="Picture 3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25317" y="2466104"/>
            <a:ext cx="3657600" cy="26878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953000" y="2468043"/>
            <a:ext cx="3657600" cy="2685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949961" y="1542774"/>
            <a:ext cx="280831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Analog wave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7" name="TextBox 6"/>
          <p:cNvSpPr txBox="1"/>
          <p:nvPr/>
        </p:nvSpPr>
        <p:spPr>
          <a:xfrm>
            <a:off x="5137731" y="1542774"/>
            <a:ext cx="3256189"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Digital wave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54589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1000" fill="hold"/>
                                        <p:tgtEl>
                                          <p:spTgt spid="37"/>
                                        </p:tgtEl>
                                        <p:attrNameLst>
                                          <p:attrName>ppt_w</p:attrName>
                                        </p:attrNameLst>
                                      </p:cBhvr>
                                      <p:tavLst>
                                        <p:tav tm="0">
                                          <p:val>
                                            <p:fltVal val="0"/>
                                          </p:val>
                                        </p:tav>
                                        <p:tav tm="100000">
                                          <p:val>
                                            <p:strVal val="#ppt_w"/>
                                          </p:val>
                                        </p:tav>
                                      </p:tavLst>
                                    </p:anim>
                                    <p:anim calcmode="lin" valueType="num">
                                      <p:cBhvr>
                                        <p:cTn id="28" dur="1000" fill="hold"/>
                                        <p:tgtEl>
                                          <p:spTgt spid="37"/>
                                        </p:tgtEl>
                                        <p:attrNameLst>
                                          <p:attrName>ppt_h</p:attrName>
                                        </p:attrNameLst>
                                      </p:cBhvr>
                                      <p:tavLst>
                                        <p:tav tm="0">
                                          <p:val>
                                            <p:fltVal val="0"/>
                                          </p:val>
                                        </p:tav>
                                        <p:tav tm="100000">
                                          <p:val>
                                            <p:strVal val="#ppt_h"/>
                                          </p:val>
                                        </p:tav>
                                      </p:tavLst>
                                    </p:anim>
                                    <p:anim calcmode="lin" valueType="num">
                                      <p:cBhvr>
                                        <p:cTn id="29" dur="1000" fill="hold"/>
                                        <p:tgtEl>
                                          <p:spTgt spid="37"/>
                                        </p:tgtEl>
                                        <p:attrNameLst>
                                          <p:attrName>style.rotation</p:attrName>
                                        </p:attrNameLst>
                                      </p:cBhvr>
                                      <p:tavLst>
                                        <p:tav tm="0">
                                          <p:val>
                                            <p:fltVal val="90"/>
                                          </p:val>
                                        </p:tav>
                                        <p:tav tm="100000">
                                          <p:val>
                                            <p:fltVal val="0"/>
                                          </p:val>
                                        </p:tav>
                                      </p:tavLst>
                                    </p:anim>
                                    <p:animEffect transition="in" filter="fade">
                                      <p:cBhvr>
                                        <p:cTn id="3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794331" y="709170"/>
            <a:ext cx="7358286" cy="6247864"/>
          </a:xfrm>
          <a:prstGeom prst="rect">
            <a:avLst/>
          </a:prstGeom>
        </p:spPr>
        <p:txBody>
          <a:bodyPr wrap="square">
            <a:spAutoFit/>
          </a:bodyPr>
          <a:lstStyle/>
          <a:p>
            <a:pPr algn="just">
              <a:lnSpc>
                <a:spcPct val="200000"/>
              </a:lnSpc>
            </a:pPr>
            <a:r>
              <a:rPr lang="en-US" sz="2000" dirty="0" smtClean="0">
                <a:latin typeface="Times New Roman" pitchFamily="18" charset="0"/>
                <a:ea typeface="Roboto Light" panose="02000000000000000000" pitchFamily="2" charset="0"/>
                <a:cs typeface="Times New Roman" pitchFamily="18" charset="0"/>
              </a:rPr>
              <a:t>MEDICAL SYSTEMS</a:t>
            </a: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pace maker, patient monitoring systems, injection systems, intensive care units, … </a:t>
            </a:r>
            <a:endParaRPr lang="en-US" sz="2000" dirty="0" smtClean="0">
              <a:latin typeface="Times New Roman" pitchFamily="18" charset="0"/>
              <a:ea typeface="Roboto Light" panose="02000000000000000000" pitchFamily="2" charset="0"/>
              <a:cs typeface="Times New Roman" pitchFamily="18" charset="0"/>
            </a:endParaRPr>
          </a:p>
          <a:p>
            <a:pPr algn="just">
              <a:lnSpc>
                <a:spcPct val="200000"/>
              </a:lnSpc>
            </a:pPr>
            <a:r>
              <a:rPr lang="en-US" sz="2000" dirty="0" smtClean="0">
                <a:latin typeface="Times New Roman" pitchFamily="18" charset="0"/>
                <a:ea typeface="Roboto Light" panose="02000000000000000000" pitchFamily="2" charset="0"/>
                <a:cs typeface="Times New Roman" pitchFamily="18" charset="0"/>
              </a:rPr>
              <a:t>OFFICE EQUIPMENTS</a:t>
            </a:r>
          </a:p>
          <a:p>
            <a:pPr marL="171450" indent="-171450" algn="just">
              <a:lnSpc>
                <a:spcPct val="200000"/>
              </a:lnSpc>
              <a:buFont typeface="Wingdings" panose="05000000000000000000"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printer, copier, fax, … Tools multimeter, oscilloscope, line tester, GPS, … Banking ATMs, statement printers, … </a:t>
            </a:r>
            <a:endParaRPr lang="en-US" sz="2000" dirty="0" smtClean="0">
              <a:latin typeface="Times New Roman" pitchFamily="18" charset="0"/>
              <a:ea typeface="Roboto Light" panose="02000000000000000000" pitchFamily="2" charset="0"/>
              <a:cs typeface="Times New Roman" pitchFamily="18" charset="0"/>
            </a:endParaRPr>
          </a:p>
          <a:p>
            <a:pPr algn="just">
              <a:lnSpc>
                <a:spcPct val="200000"/>
              </a:lnSpc>
            </a:pPr>
            <a:r>
              <a:rPr lang="en-US" sz="2000" dirty="0" smtClean="0">
                <a:latin typeface="Times New Roman" pitchFamily="18" charset="0"/>
                <a:ea typeface="Roboto Light" panose="02000000000000000000" pitchFamily="2" charset="0"/>
                <a:cs typeface="Times New Roman" pitchFamily="18" charset="0"/>
              </a:rPr>
              <a:t>TRANSPORTATION </a:t>
            </a:r>
          </a:p>
          <a:p>
            <a:pPr marL="285750" indent="-285750" algn="just">
              <a:lnSpc>
                <a:spcPct val="200000"/>
              </a:lnSpc>
              <a:buFont typeface="Wingdings" pitchFamily="2" charset="2"/>
              <a:buChar char="ü"/>
            </a:pPr>
            <a:r>
              <a:rPr lang="en-US" sz="2000" dirty="0" smtClean="0">
                <a:latin typeface="Times New Roman" pitchFamily="18" charset="0"/>
                <a:ea typeface="Roboto Light" panose="02000000000000000000" pitchFamily="2" charset="0"/>
                <a:cs typeface="Times New Roman" pitchFamily="18" charset="0"/>
              </a:rPr>
              <a:t>(</a:t>
            </a:r>
            <a:r>
              <a:rPr lang="en-US" sz="2000" dirty="0">
                <a:latin typeface="Times New Roman" pitchFamily="18" charset="0"/>
                <a:ea typeface="Roboto Light" panose="02000000000000000000" pitchFamily="2" charset="0"/>
                <a:cs typeface="Times New Roman" pitchFamily="18" charset="0"/>
              </a:rPr>
              <a:t>Planes/Trains/[Automobiles] and Boats) </a:t>
            </a:r>
            <a:r>
              <a:rPr lang="en-US" sz="2000" dirty="0" smtClean="0">
                <a:latin typeface="Times New Roman" pitchFamily="18" charset="0"/>
                <a:ea typeface="Roboto Light" panose="02000000000000000000" pitchFamily="2" charset="0"/>
                <a:cs typeface="Times New Roman" pitchFamily="18" charset="0"/>
              </a:rPr>
              <a:t>radar</a:t>
            </a:r>
          </a:p>
          <a:p>
            <a:pPr marL="285750" indent="-285750" algn="just">
              <a:lnSpc>
                <a:spcPct val="200000"/>
              </a:lnSpc>
              <a:buFont typeface="Wingdings"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traffic </a:t>
            </a:r>
            <a:r>
              <a:rPr lang="en-US" sz="2000" dirty="0" smtClean="0">
                <a:latin typeface="Times New Roman" pitchFamily="18" charset="0"/>
                <a:ea typeface="Roboto Light" panose="02000000000000000000" pitchFamily="2" charset="0"/>
                <a:cs typeface="Times New Roman" pitchFamily="18" charset="0"/>
              </a:rPr>
              <a:t>lights</a:t>
            </a:r>
          </a:p>
          <a:p>
            <a:pPr marL="285750" indent="-285750" algn="just">
              <a:lnSpc>
                <a:spcPct val="200000"/>
              </a:lnSpc>
              <a:buFont typeface="Wingdings" pitchFamily="2" charset="2"/>
              <a:buChar char="ü"/>
            </a:pPr>
            <a:r>
              <a:rPr lang="en-US" sz="2000" dirty="0" smtClean="0">
                <a:latin typeface="Times New Roman" pitchFamily="18" charset="0"/>
                <a:ea typeface="Roboto Light" panose="02000000000000000000" pitchFamily="2" charset="0"/>
                <a:cs typeface="Times New Roman" pitchFamily="18" charset="0"/>
              </a:rPr>
              <a:t> </a:t>
            </a:r>
            <a:r>
              <a:rPr lang="en-US" sz="2000" dirty="0" err="1" smtClean="0">
                <a:latin typeface="Times New Roman" pitchFamily="18" charset="0"/>
                <a:ea typeface="Roboto Light" panose="02000000000000000000" pitchFamily="2" charset="0"/>
                <a:cs typeface="Times New Roman" pitchFamily="18" charset="0"/>
              </a:rPr>
              <a:t>Signalling</a:t>
            </a:r>
            <a:r>
              <a:rPr lang="en-US" sz="2000" dirty="0" smtClean="0">
                <a:latin typeface="Times New Roman" pitchFamily="18" charset="0"/>
                <a:ea typeface="Roboto Light" panose="02000000000000000000" pitchFamily="2" charset="0"/>
                <a:cs typeface="Times New Roman" pitchFamily="18" charset="0"/>
              </a:rPr>
              <a:t> </a:t>
            </a:r>
            <a:r>
              <a:rPr lang="en-US" sz="2000" dirty="0">
                <a:latin typeface="Times New Roman" pitchFamily="18" charset="0"/>
                <a:ea typeface="Roboto Light" panose="02000000000000000000" pitchFamily="2" charset="0"/>
                <a:cs typeface="Times New Roman" pitchFamily="18" charset="0"/>
              </a:rPr>
              <a:t>systems, …</a:t>
            </a:r>
            <a:endParaRPr lang="en-US" sz="2000" dirty="0">
              <a:solidFill>
                <a:schemeClr val="bg1"/>
              </a:solidFill>
              <a:latin typeface="Roboto Lt"/>
              <a:cs typeface="Times New Roman" pitchFamily="18" charset="0"/>
            </a:endParaRPr>
          </a:p>
        </p:txBody>
      </p:sp>
      <p:sp>
        <p:nvSpPr>
          <p:cNvPr id="2" name="TextBox 1"/>
          <p:cNvSpPr txBox="1"/>
          <p:nvPr/>
        </p:nvSpPr>
        <p:spPr>
          <a:xfrm>
            <a:off x="3360422" y="152607"/>
            <a:ext cx="2364893" cy="1015663"/>
          </a:xfrm>
          <a:prstGeom prst="rect">
            <a:avLst/>
          </a:prstGeom>
          <a:noFill/>
        </p:spPr>
        <p:txBody>
          <a:bodyPr wrap="square" rtlCol="0">
            <a:spAutoFit/>
          </a:bodyPr>
          <a:lstStyle/>
          <a:p>
            <a:pPr marL="285750" indent="-285750">
              <a:lnSpc>
                <a:spcPct val="150000"/>
              </a:lnSpc>
            </a:pPr>
            <a:r>
              <a:rPr lang="en-US" sz="2000" b="1" dirty="0" smtClean="0">
                <a:solidFill>
                  <a:schemeClr val="tx2"/>
                </a:solidFill>
                <a:latin typeface="Times New Roman" pitchFamily="18" charset="0"/>
                <a:ea typeface="Roboto Black" panose="02000000000000000000" pitchFamily="2" charset="0"/>
                <a:cs typeface="Times New Roman" pitchFamily="18" charset="0"/>
              </a:rPr>
              <a:t>APPLICATION AREAS</a:t>
            </a:r>
            <a:endParaRPr lang="en-US" sz="20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693069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Times New Roman" pitchFamily="18" charset="0"/>
              <a:cs typeface="Times New Roman" pitchFamily="18" charset="0"/>
            </a:endParaRPr>
          </a:p>
        </p:txBody>
      </p:sp>
      <p:sp>
        <p:nvSpPr>
          <p:cNvPr id="12" name="Rectangle 11"/>
          <p:cNvSpPr/>
          <p:nvPr/>
        </p:nvSpPr>
        <p:spPr>
          <a:xfrm>
            <a:off x="3664012" y="1265614"/>
            <a:ext cx="229550" cy="307777"/>
          </a:xfrm>
          <a:prstGeom prst="rect">
            <a:avLst/>
          </a:prstGeom>
        </p:spPr>
        <p:txBody>
          <a:bodyPr wrap="none" anchor="ctr">
            <a:spAutoFi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Times New Roman" pitchFamily="18" charset="0"/>
              <a:cs typeface="Times New Roman" pitchFamily="18" charset="0"/>
            </a:endParaRPr>
          </a:p>
        </p:txBody>
      </p:sp>
      <p:sp>
        <p:nvSpPr>
          <p:cNvPr id="25" name="Rectangle 24"/>
          <p:cNvSpPr/>
          <p:nvPr/>
        </p:nvSpPr>
        <p:spPr>
          <a:xfrm>
            <a:off x="609600" y="2514601"/>
            <a:ext cx="184731" cy="307777"/>
          </a:xfrm>
          <a:prstGeom prst="rect">
            <a:avLst/>
          </a:prstGeom>
        </p:spPr>
        <p:txBody>
          <a:bodyPr wrap="none">
            <a:spAutoFit/>
          </a:bodyPr>
          <a:lstStyle/>
          <a:p>
            <a:endParaRPr lang="en-US" sz="1400" dirty="0">
              <a:latin typeface="Times New Roman" pitchFamily="18" charset="0"/>
              <a:cs typeface="Times New Roman" pitchFamily="18" charset="0"/>
            </a:endParaRPr>
          </a:p>
        </p:txBody>
      </p:sp>
      <p:sp>
        <p:nvSpPr>
          <p:cNvPr id="16" name="Rectangle 15"/>
          <p:cNvSpPr/>
          <p:nvPr/>
        </p:nvSpPr>
        <p:spPr>
          <a:xfrm>
            <a:off x="4953000" y="2514601"/>
            <a:ext cx="184731" cy="307777"/>
          </a:xfrm>
          <a:prstGeom prst="rect">
            <a:avLst/>
          </a:prstGeom>
        </p:spPr>
        <p:txBody>
          <a:bodyPr wrap="none">
            <a:spAutoFit/>
          </a:bodyPr>
          <a:lstStyle/>
          <a:p>
            <a:endParaRPr lang="en-US" sz="1400" b="1" dirty="0" smtClean="0">
              <a:latin typeface="Times New Roman" pitchFamily="18" charset="0"/>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Times New Roman" pitchFamily="18" charset="0"/>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b="1" dirty="0" smtClean="0">
              <a:solidFill>
                <a:srgbClr val="FFFF00"/>
              </a:solidFill>
              <a:latin typeface="Times New Roman" pitchFamily="18" charset="0"/>
              <a:ea typeface="Roboto" pitchFamily="2" charset="0"/>
              <a:cs typeface="Times New Roman" pitchFamily="18" charset="0"/>
              <a:sym typeface="Bebas Neue" charset="0"/>
            </a:endParaRPr>
          </a:p>
          <a:p>
            <a:endParaRPr lang="en-US" sz="1400" b="1" dirty="0">
              <a:solidFill>
                <a:srgbClr val="FFFFFF"/>
              </a:solidFill>
              <a:latin typeface="Times New Roman" pitchFamily="18"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a:p>
            <a:pPr algn="l">
              <a:lnSpc>
                <a:spcPct val="125000"/>
              </a:lnSpc>
            </a:pPr>
            <a:endParaRPr lang="en-US" sz="1400" dirty="0">
              <a:solidFill>
                <a:schemeClr val="bg1"/>
              </a:solidFill>
              <a:latin typeface="Times New Roman" pitchFamily="18" charset="0"/>
              <a:ea typeface="Open Sans Condensed Light" pitchFamily="34" charset="0"/>
              <a:cs typeface="Times New Roman" pitchFamily="18" charset="0"/>
              <a:sym typeface="Open Sans Cond Light" charset="0"/>
            </a:endParaRPr>
          </a:p>
        </p:txBody>
      </p:sp>
      <p:sp>
        <p:nvSpPr>
          <p:cNvPr id="31" name="TextBox 30"/>
          <p:cNvSpPr txBox="1"/>
          <p:nvPr/>
        </p:nvSpPr>
        <p:spPr>
          <a:xfrm>
            <a:off x="5286380" y="2190742"/>
            <a:ext cx="3500462" cy="307777"/>
          </a:xfrm>
          <a:prstGeom prst="rect">
            <a:avLst/>
          </a:prstGeom>
          <a:noFill/>
        </p:spPr>
        <p:txBody>
          <a:bodyPr wrap="square" rtlCol="0">
            <a:spAutoFit/>
          </a:bodyPr>
          <a:lstStyle/>
          <a:p>
            <a:endParaRPr lang="en-IN" sz="1400" dirty="0">
              <a:latin typeface="Times New Roman" pitchFamily="18" charset="0"/>
              <a:cs typeface="Times New Roman" pitchFamily="18" charset="0"/>
            </a:endParaRPr>
          </a:p>
        </p:txBody>
      </p:sp>
      <p:sp>
        <p:nvSpPr>
          <p:cNvPr id="3" name="TextBox 2"/>
          <p:cNvSpPr txBox="1"/>
          <p:nvPr/>
        </p:nvSpPr>
        <p:spPr>
          <a:xfrm>
            <a:off x="4072625" y="1595028"/>
            <a:ext cx="4501920" cy="3323987"/>
          </a:xfrm>
          <a:prstGeom prst="rect">
            <a:avLst/>
          </a:prstGeom>
          <a:noFill/>
        </p:spPr>
        <p:txBody>
          <a:bodyPr wrap="square" rtlCol="0">
            <a:spAutoFit/>
          </a:bodyPr>
          <a:lstStyle/>
          <a:p>
            <a:pPr algn="l"/>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Writes </a:t>
            </a:r>
            <a:r>
              <a:rPr lang="en-US" sz="1400" dirty="0">
                <a:latin typeface="Times New Roman" pitchFamily="18" charset="0"/>
                <a:ea typeface="Roboto Light" panose="02000000000000000000" pitchFamily="2" charset="0"/>
                <a:cs typeface="Times New Roman" pitchFamily="18" charset="0"/>
              </a:rPr>
              <a:t>a pseudo – analog value using hardware enabled pulse width modulation (PWM) to an output pin marked PWM.</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analogWrite (pin </a:t>
            </a:r>
            <a:r>
              <a:rPr lang="en-US" sz="1400" dirty="0">
                <a:solidFill>
                  <a:schemeClr val="tx1"/>
                </a:solidFill>
                <a:latin typeface="Times New Roman" pitchFamily="18" charset="0"/>
                <a:ea typeface="Roboto Light" panose="02000000000000000000" pitchFamily="2" charset="0"/>
                <a:cs typeface="Times New Roman" pitchFamily="18" charset="0"/>
              </a:rPr>
              <a:t>, value); // writes ‘value’ to analog ‘pin</a:t>
            </a:r>
            <a:r>
              <a:rPr lang="en-US" sz="1400" dirty="0" smtClean="0">
                <a:solidFill>
                  <a:schemeClr val="tx1"/>
                </a:solidFill>
                <a:latin typeface="Times New Roman" pitchFamily="18" charset="0"/>
                <a:ea typeface="Roboto Light" panose="02000000000000000000" pitchFamily="2" charset="0"/>
                <a:cs typeface="Times New Roman" pitchFamily="18" charset="0"/>
              </a:rPr>
              <a:t>’</a:t>
            </a:r>
          </a:p>
          <a:p>
            <a:pPr marL="0" indent="0" algn="l">
              <a:buNone/>
            </a:pPr>
            <a:endParaRPr lang="en-US" sz="1400" b="1" dirty="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latin typeface="Times New Roman" pitchFamily="18" charset="0"/>
                <a:ea typeface="Roboto Light" panose="02000000000000000000" pitchFamily="2" charset="0"/>
                <a:cs typeface="Times New Roman" pitchFamily="18" charset="0"/>
              </a:rPr>
              <a:t>A value of 0 generates a steady 0 volts output at the specified pin</a:t>
            </a:r>
            <a:r>
              <a:rPr lang="en-US" sz="1400" dirty="0" smtClean="0">
                <a:latin typeface="Times New Roman" pitchFamily="18" charset="0"/>
                <a:ea typeface="Roboto Light" panose="02000000000000000000" pitchFamily="2" charset="0"/>
                <a:cs typeface="Times New Roman" pitchFamily="18" charset="0"/>
              </a:rPr>
              <a:t>.</a:t>
            </a:r>
          </a:p>
          <a:p>
            <a:pPr marL="285750" indent="-285750" algn="l">
              <a:buFont typeface="Wingdings" panose="05000000000000000000" pitchFamily="2" charset="2"/>
              <a:buChar char="ü"/>
            </a:pPr>
            <a:endParaRPr lang="en-US"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latin typeface="Times New Roman" pitchFamily="18" charset="0"/>
                <a:ea typeface="Roboto Light" panose="02000000000000000000" pitchFamily="2" charset="0"/>
                <a:cs typeface="Times New Roman" pitchFamily="18" charset="0"/>
              </a:rPr>
              <a:t>A value of 255 generates a steady 5 volts output at the specified pin</a:t>
            </a:r>
            <a:r>
              <a:rPr lang="en-US" sz="1400" dirty="0" smtClean="0">
                <a:latin typeface="Times New Roman" pitchFamily="18" charset="0"/>
                <a:ea typeface="Roboto Light" panose="02000000000000000000" pitchFamily="2" charset="0"/>
                <a:cs typeface="Times New Roman" pitchFamily="18" charset="0"/>
              </a:rPr>
              <a:t>.</a:t>
            </a:r>
          </a:p>
          <a:p>
            <a:pPr marL="285750" indent="-285750" algn="l">
              <a:buFont typeface="Wingdings" panose="05000000000000000000" pitchFamily="2" charset="2"/>
              <a:buChar char="ü"/>
            </a:pPr>
            <a:endParaRPr lang="en-US"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latin typeface="Times New Roman" pitchFamily="18" charset="0"/>
                <a:ea typeface="Roboto Light" panose="02000000000000000000" pitchFamily="2" charset="0"/>
                <a:cs typeface="Times New Roman" pitchFamily="18" charset="0"/>
              </a:rPr>
              <a:t>For values in between 0 and 255, the pin alternates between 0 and 5 volts – the higher the value, the more often the pin is HIGH(5 volts).</a:t>
            </a:r>
          </a:p>
        </p:txBody>
      </p:sp>
      <p:sp>
        <p:nvSpPr>
          <p:cNvPr id="30" name="Rectangle 29"/>
          <p:cNvSpPr/>
          <p:nvPr/>
        </p:nvSpPr>
        <p:spPr bwMode="auto">
          <a:xfrm>
            <a:off x="662037" y="2018970"/>
            <a:ext cx="3116751" cy="3796233"/>
          </a:xfrm>
          <a:prstGeom prst="rect">
            <a:avLst/>
          </a:prstGeom>
          <a:blipFill dpi="0" rotWithShape="0">
            <a:blip r:embed="rId3"/>
            <a:srcRect/>
            <a:stretch>
              <a:fillRect/>
            </a:stretch>
          </a:blip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Times New Roman" pitchFamily="18" charset="0"/>
              <a:cs typeface="Times New Roman" pitchFamily="18" charset="0"/>
              <a:sym typeface="Gill Sans" charset="0"/>
            </a:endParaRPr>
          </a:p>
        </p:txBody>
      </p:sp>
      <p:sp>
        <p:nvSpPr>
          <p:cNvPr id="5" name="TextBox 4"/>
          <p:cNvSpPr txBox="1"/>
          <p:nvPr/>
        </p:nvSpPr>
        <p:spPr>
          <a:xfrm>
            <a:off x="447137" y="1437748"/>
            <a:ext cx="3657600"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Voltage variations according to duty cycle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6" name="TextBox 5"/>
          <p:cNvSpPr txBox="1"/>
          <p:nvPr/>
        </p:nvSpPr>
        <p:spPr>
          <a:xfrm>
            <a:off x="3158244" y="943890"/>
            <a:ext cx="280831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analogWrite(pin , value)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0264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5"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3357586" cy="338554"/>
          </a:xfrm>
          <a:prstGeom prst="rect">
            <a:avLst/>
          </a:prstGeom>
          <a:noFill/>
        </p:spPr>
        <p:txBody>
          <a:bodyPr wrap="square" rtlCol="0">
            <a:spAutoFit/>
          </a:bodyPr>
          <a:lstStyle/>
          <a:p>
            <a:endParaRPr lang="en-IN" sz="1600" dirty="0">
              <a:latin typeface="Roboto" pitchFamily="2" charset="0"/>
              <a:ea typeface="Roboto" pitchFamily="2" charset="0"/>
            </a:endParaRPr>
          </a:p>
        </p:txBody>
      </p:sp>
      <p:sp>
        <p:nvSpPr>
          <p:cNvPr id="3" name="TextBox 2"/>
          <p:cNvSpPr txBox="1"/>
          <p:nvPr/>
        </p:nvSpPr>
        <p:spPr>
          <a:xfrm>
            <a:off x="4355976" y="1238236"/>
            <a:ext cx="3672408" cy="307777"/>
          </a:xfrm>
          <a:prstGeom prst="rect">
            <a:avLst/>
          </a:prstGeom>
          <a:noFill/>
        </p:spPr>
        <p:txBody>
          <a:bodyPr wrap="square" rtlCol="0">
            <a:spAutoFit/>
          </a:bodyPr>
          <a:lstStyle/>
          <a:p>
            <a:pPr marL="0" indent="0">
              <a:buNone/>
            </a:pPr>
            <a:endParaRPr lang="en-US" sz="1400" dirty="0">
              <a:latin typeface="Roboto Lt" pitchFamily="2" charset="0"/>
              <a:ea typeface="Roboto Lt" pitchFamily="2" charset="0"/>
              <a:cs typeface="Times New Roman" pitchFamily="18" charset="0"/>
            </a:endParaRPr>
          </a:p>
        </p:txBody>
      </p:sp>
      <p:pic>
        <p:nvPicPr>
          <p:cNvPr id="34" name="Picture 3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91208" y="1606006"/>
            <a:ext cx="3119264" cy="4033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p:cNvPicPr>
            <a:picLocks noChangeAspect="1" noChangeArrowheads="1"/>
          </p:cNvPicPr>
          <p:nvPr/>
        </p:nvPicPr>
        <p:blipFill>
          <a:blip r:embed="rId4"/>
          <a:stretch>
            <a:fillRect/>
          </a:stretch>
        </p:blipFill>
        <p:spPr bwMode="auto">
          <a:xfrm>
            <a:off x="5222334" y="1606007"/>
            <a:ext cx="2857520" cy="3434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33" name="TextBox 32"/>
          <p:cNvSpPr txBox="1"/>
          <p:nvPr/>
        </p:nvSpPr>
        <p:spPr>
          <a:xfrm>
            <a:off x="557508" y="989880"/>
            <a:ext cx="4204993" cy="338554"/>
          </a:xfrm>
          <a:prstGeom prst="rect">
            <a:avLst/>
          </a:prstGeom>
          <a:noFill/>
        </p:spPr>
        <p:txBody>
          <a:bodyPr wrap="square" rtlCol="0">
            <a:spAutoFit/>
          </a:bodyPr>
          <a:lstStyle/>
          <a:p>
            <a:r>
              <a:rPr lang="en-US" sz="1600" dirty="0" smtClean="0">
                <a:solidFill>
                  <a:schemeClr val="tx1"/>
                </a:solidFill>
                <a:latin typeface="Times New Roman" pitchFamily="18" charset="0"/>
                <a:ea typeface="Roboto Black" panose="02000000000000000000" pitchFamily="2" charset="0"/>
                <a:cs typeface="Times New Roman" pitchFamily="18" charset="0"/>
              </a:rPr>
              <a:t>CIRCUIT DIAGRAM</a:t>
            </a:r>
            <a:endParaRPr lang="en-US" sz="1600" dirty="0">
              <a:solidFill>
                <a:schemeClr val="tx1"/>
              </a:solidFill>
              <a:latin typeface="Times New Roman" pitchFamily="18" charset="0"/>
              <a:ea typeface="Roboto Black" panose="02000000000000000000" pitchFamily="2" charset="0"/>
              <a:cs typeface="Times New Roman" pitchFamily="18" charset="0"/>
            </a:endParaRPr>
          </a:p>
        </p:txBody>
      </p:sp>
      <p:sp>
        <p:nvSpPr>
          <p:cNvPr id="35" name="TextBox 34"/>
          <p:cNvSpPr txBox="1"/>
          <p:nvPr/>
        </p:nvSpPr>
        <p:spPr>
          <a:xfrm>
            <a:off x="5116034" y="1012532"/>
            <a:ext cx="3068956" cy="338554"/>
          </a:xfrm>
          <a:prstGeom prst="rect">
            <a:avLst/>
          </a:prstGeom>
          <a:noFill/>
        </p:spPr>
        <p:txBody>
          <a:bodyPr wrap="square" rtlCol="0">
            <a:spAutoFit/>
          </a:bodyPr>
          <a:lstStyle/>
          <a:p>
            <a:r>
              <a:rPr lang="en-US" sz="1600" dirty="0" smtClean="0">
                <a:solidFill>
                  <a:schemeClr val="tx1"/>
                </a:solidFill>
                <a:latin typeface="Times New Roman" pitchFamily="18" charset="0"/>
                <a:ea typeface="Roboto Black" panose="02000000000000000000" pitchFamily="2" charset="0"/>
                <a:cs typeface="Times New Roman" pitchFamily="18" charset="0"/>
              </a:rPr>
              <a:t>PROGRAM</a:t>
            </a:r>
            <a:endParaRPr lang="en-US" sz="1600" dirty="0">
              <a:solidFill>
                <a:schemeClr val="tx1"/>
              </a:solidFill>
              <a:latin typeface="Times New Roman" pitchFamily="18" charset="0"/>
              <a:ea typeface="Roboto Black" panose="02000000000000000000" pitchFamily="2" charset="0"/>
              <a:cs typeface="Times New Roman" pitchFamily="18" charset="0"/>
            </a:endParaRPr>
          </a:p>
        </p:txBody>
      </p:sp>
      <p:sp>
        <p:nvSpPr>
          <p:cNvPr id="6" name="TextBox 5"/>
          <p:cNvSpPr txBox="1"/>
          <p:nvPr/>
        </p:nvSpPr>
        <p:spPr>
          <a:xfrm>
            <a:off x="4634870" y="5125660"/>
            <a:ext cx="4032448" cy="1015663"/>
          </a:xfrm>
          <a:prstGeom prst="rect">
            <a:avLst/>
          </a:prstGeom>
          <a:noFill/>
        </p:spPr>
        <p:txBody>
          <a:bodyPr wrap="square" rtlCol="0">
            <a:spAutoFit/>
          </a:bodyPr>
          <a:lstStyle/>
          <a:p>
            <a:pPr marL="285750" indent="-285750">
              <a:buFont typeface="Wingdings" panose="05000000000000000000" pitchFamily="2" charset="2"/>
              <a:buChar char="§"/>
            </a:pPr>
            <a:r>
              <a:rPr lang="en-US" sz="1600" dirty="0">
                <a:solidFill>
                  <a:schemeClr val="tx1"/>
                </a:solidFill>
                <a:latin typeface="Times New Roman" pitchFamily="18" charset="0"/>
                <a:ea typeface="Roboto Light" panose="02000000000000000000" pitchFamily="2" charset="0"/>
                <a:cs typeface="Times New Roman" pitchFamily="18" charset="0"/>
              </a:rPr>
              <a:t>In the above program, we are giving led an average voltage of 2.5 volts.</a:t>
            </a:r>
          </a:p>
          <a:p>
            <a:pPr marL="0" indent="0">
              <a:buNone/>
            </a:pPr>
            <a:r>
              <a:rPr lang="en-US" sz="1600" dirty="0">
                <a:solidFill>
                  <a:schemeClr val="tx1"/>
                </a:solidFill>
                <a:latin typeface="Times New Roman" pitchFamily="18" charset="0"/>
                <a:ea typeface="Roboto Light" panose="02000000000000000000" pitchFamily="2" charset="0"/>
                <a:cs typeface="Times New Roman" pitchFamily="18" charset="0"/>
              </a:rPr>
              <a:t>Therefore the led will glow at half brightness.</a:t>
            </a:r>
          </a:p>
          <a:p>
            <a:endParaRPr lang="en-US" sz="1200" dirty="0">
              <a:latin typeface="Roboto Lt" pitchFamily="2" charset="0"/>
              <a:ea typeface="Roboto Lt" pitchFamily="2" charset="0"/>
            </a:endParaRPr>
          </a:p>
        </p:txBody>
      </p:sp>
    </p:spTree>
    <p:extLst>
      <p:ext uri="{BB962C8B-B14F-4D97-AF65-F5344CB8AC3E}">
        <p14:creationId xmlns="" xmlns:p14="http://schemas.microsoft.com/office/powerpoint/2010/main" val="3350528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p:cTn id="27" dur="1000" fill="hold"/>
                                        <p:tgtEl>
                                          <p:spTgt spid="1026"/>
                                        </p:tgtEl>
                                        <p:attrNameLst>
                                          <p:attrName>ppt_w</p:attrName>
                                        </p:attrNameLst>
                                      </p:cBhvr>
                                      <p:tavLst>
                                        <p:tav tm="0">
                                          <p:val>
                                            <p:fltVal val="0"/>
                                          </p:val>
                                        </p:tav>
                                        <p:tav tm="100000">
                                          <p:val>
                                            <p:strVal val="#ppt_w"/>
                                          </p:val>
                                        </p:tav>
                                      </p:tavLst>
                                    </p:anim>
                                    <p:anim calcmode="lin" valueType="num">
                                      <p:cBhvr>
                                        <p:cTn id="28" dur="1000" fill="hold"/>
                                        <p:tgtEl>
                                          <p:spTgt spid="1026"/>
                                        </p:tgtEl>
                                        <p:attrNameLst>
                                          <p:attrName>ppt_h</p:attrName>
                                        </p:attrNameLst>
                                      </p:cBhvr>
                                      <p:tavLst>
                                        <p:tav tm="0">
                                          <p:val>
                                            <p:fltVal val="0"/>
                                          </p:val>
                                        </p:tav>
                                        <p:tav tm="100000">
                                          <p:val>
                                            <p:strVal val="#ppt_h"/>
                                          </p:val>
                                        </p:tav>
                                      </p:tavLst>
                                    </p:anim>
                                    <p:anim calcmode="lin" valueType="num">
                                      <p:cBhvr>
                                        <p:cTn id="29" dur="1000" fill="hold"/>
                                        <p:tgtEl>
                                          <p:spTgt spid="1026"/>
                                        </p:tgtEl>
                                        <p:attrNameLst>
                                          <p:attrName>style.rotation</p:attrName>
                                        </p:attrNameLst>
                                      </p:cBhvr>
                                      <p:tavLst>
                                        <p:tav tm="0">
                                          <p:val>
                                            <p:fltVal val="90"/>
                                          </p:val>
                                        </p:tav>
                                        <p:tav tm="100000">
                                          <p:val>
                                            <p:fltVal val="0"/>
                                          </p:val>
                                        </p:tav>
                                      </p:tavLst>
                                    </p:anim>
                                    <p:animEffect transition="in" filter="fade">
                                      <p:cBhvr>
                                        <p:cTn id="30" dur="10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8" name="TextBox 37"/>
          <p:cNvSpPr txBox="1"/>
          <p:nvPr/>
        </p:nvSpPr>
        <p:spPr>
          <a:xfrm>
            <a:off x="857224" y="1333486"/>
            <a:ext cx="4280506" cy="307777"/>
          </a:xfrm>
          <a:prstGeom prst="rect">
            <a:avLst/>
          </a:prstGeom>
          <a:noFill/>
        </p:spPr>
        <p:txBody>
          <a:bodyPr wrap="square" rtlCol="0">
            <a:spAutoFit/>
          </a:bodyPr>
          <a:lstStyle/>
          <a:p>
            <a:pPr marL="0" indent="0" algn="l">
              <a:buNone/>
            </a:pPr>
            <a:endParaRPr lang="en-US" sz="1400" dirty="0">
              <a:solidFill>
                <a:schemeClr val="accent4"/>
              </a:solidFill>
              <a:latin typeface="Roboto Lt" pitchFamily="2" charset="0"/>
              <a:ea typeface="Roboto Lt" pitchFamily="2" charset="0"/>
              <a:cs typeface="Times New Roman" pitchFamily="18" charset="0"/>
            </a:endParaRPr>
          </a:p>
        </p:txBody>
      </p:sp>
      <p:sp>
        <p:nvSpPr>
          <p:cNvPr id="3" name="TextBox 2"/>
          <p:cNvSpPr txBox="1"/>
          <p:nvPr/>
        </p:nvSpPr>
        <p:spPr>
          <a:xfrm>
            <a:off x="4355976" y="1238236"/>
            <a:ext cx="3672408" cy="307777"/>
          </a:xfrm>
          <a:prstGeom prst="rect">
            <a:avLst/>
          </a:prstGeom>
          <a:noFill/>
        </p:spPr>
        <p:txBody>
          <a:bodyPr wrap="square" rtlCol="0">
            <a:spAutoFit/>
          </a:bodyPr>
          <a:lstStyle/>
          <a:p>
            <a:pPr marL="0" indent="0">
              <a:buNone/>
            </a:pPr>
            <a:endParaRPr lang="en-US" sz="1400" dirty="0">
              <a:latin typeface="Roboto Lt" pitchFamily="2" charset="0"/>
              <a:ea typeface="Roboto Lt" pitchFamily="2" charset="0"/>
              <a:cs typeface="Times New Roman" pitchFamily="18" charset="0"/>
            </a:endParaRPr>
          </a:p>
        </p:txBody>
      </p:sp>
      <p:pic>
        <p:nvPicPr>
          <p:cNvPr id="6" name="Picture 5"/>
          <p:cNvPicPr>
            <a:picLocks noChangeAspect="1"/>
          </p:cNvPicPr>
          <p:nvPr/>
        </p:nvPicPr>
        <p:blipFill>
          <a:blip r:embed="rId3"/>
          <a:stretch>
            <a:fillRect/>
          </a:stretch>
        </p:blipFill>
        <p:spPr>
          <a:xfrm>
            <a:off x="2853296" y="1333486"/>
            <a:ext cx="3429024" cy="4759580"/>
          </a:xfrm>
          <a:prstGeom prst="rect">
            <a:avLst/>
          </a:prstGeom>
        </p:spPr>
      </p:pic>
      <p:sp>
        <p:nvSpPr>
          <p:cNvPr id="5" name="TextBox 4"/>
          <p:cNvSpPr txBox="1"/>
          <p:nvPr/>
        </p:nvSpPr>
        <p:spPr>
          <a:xfrm>
            <a:off x="2312150" y="882080"/>
            <a:ext cx="4500500" cy="338554"/>
          </a:xfrm>
          <a:prstGeom prst="rect">
            <a:avLst/>
          </a:prstGeom>
          <a:noFill/>
        </p:spPr>
        <p:txBody>
          <a:bodyPr wrap="square" rtlCol="0">
            <a:spAutoFit/>
          </a:bodyPr>
          <a:lstStyle/>
          <a:p>
            <a:r>
              <a:rPr lang="en-US" sz="1600" b="1" dirty="0" smtClean="0">
                <a:solidFill>
                  <a:schemeClr val="tx1"/>
                </a:solidFill>
                <a:latin typeface="Times New Roman" pitchFamily="18" charset="0"/>
                <a:ea typeface="Roboto Black" panose="02000000000000000000" pitchFamily="2" charset="0"/>
                <a:cs typeface="Times New Roman" pitchFamily="18" charset="0"/>
              </a:rPr>
              <a:t>Varying brightness of LED using arrays</a:t>
            </a:r>
            <a:endParaRPr lang="en-US" sz="16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4411826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0" name="Rectangle 9"/>
          <p:cNvSpPr/>
          <p:nvPr/>
        </p:nvSpPr>
        <p:spPr>
          <a:xfrm>
            <a:off x="1600200" y="1512733"/>
            <a:ext cx="6324600" cy="307777"/>
          </a:xfrm>
          <a:prstGeom prst="rect">
            <a:avLst/>
          </a:prstGeom>
        </p:spPr>
        <p:txBody>
          <a:bodyPr wrap="square">
            <a:spAutoFit/>
          </a:bodyPr>
          <a:lstStyle/>
          <a:p>
            <a:pPr algn="l"/>
            <a:endParaRPr lang="en-US" sz="1400" dirty="0" smtClean="0">
              <a:latin typeface="Roboto Lt"/>
              <a:cs typeface="Times New Roman" pitchFamily="18" charset="0"/>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grpSp>
        <p:nvGrpSpPr>
          <p:cNvPr id="22" name="Group 11"/>
          <p:cNvGrpSpPr>
            <a:grpSpLocks/>
          </p:cNvGrpSpPr>
          <p:nvPr/>
        </p:nvGrpSpPr>
        <p:grpSpPr bwMode="auto">
          <a:xfrm>
            <a:off x="4643484" y="3811021"/>
            <a:ext cx="4357672" cy="2762607"/>
            <a:chOff x="-103" y="-53"/>
            <a:chExt cx="6287" cy="815"/>
          </a:xfrm>
        </p:grpSpPr>
        <p:sp>
          <p:nvSpPr>
            <p:cNvPr id="23" name="Rectangle 14"/>
            <p:cNvSpPr>
              <a:spLocks/>
            </p:cNvSpPr>
            <p:nvPr/>
          </p:nvSpPr>
          <p:spPr bwMode="auto">
            <a:xfrm>
              <a:off x="-103" y="-53"/>
              <a:ext cx="824"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4" name="Rectangle 15"/>
            <p:cNvSpPr>
              <a:spLocks/>
            </p:cNvSpPr>
            <p:nvPr/>
          </p:nvSpPr>
          <p:spPr bwMode="auto">
            <a:xfrm>
              <a:off x="832" y="172"/>
              <a:ext cx="5352" cy="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1400" dirty="0" smtClean="0">
                <a:latin typeface="Times New Roman" pitchFamily="18" charset="0"/>
                <a:cs typeface="Times New Roman" pitchFamily="18" charset="0"/>
              </a:endParaRPr>
            </a:p>
          </p:txBody>
        </p:sp>
      </p:grpSp>
      <p:grpSp>
        <p:nvGrpSpPr>
          <p:cNvPr id="26" name="Group 16"/>
          <p:cNvGrpSpPr>
            <a:grpSpLocks/>
          </p:cNvGrpSpPr>
          <p:nvPr/>
        </p:nvGrpSpPr>
        <p:grpSpPr bwMode="auto">
          <a:xfrm>
            <a:off x="4629086" y="5517255"/>
            <a:ext cx="3615322" cy="488952"/>
            <a:chOff x="112" y="88"/>
            <a:chExt cx="6072" cy="616"/>
          </a:xfrm>
        </p:grpSpPr>
        <p:sp>
          <p:nvSpPr>
            <p:cNvPr id="27" name="Rectangle 19"/>
            <p:cNvSpPr>
              <a:spLocks/>
            </p:cNvSpPr>
            <p:nvPr/>
          </p:nvSpPr>
          <p:spPr bwMode="auto">
            <a:xfrm>
              <a:off x="112" y="88"/>
              <a:ext cx="384" cy="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28" name="Rectangle 20"/>
            <p:cNvSpPr>
              <a:spLocks/>
            </p:cNvSpPr>
            <p:nvPr/>
          </p:nvSpPr>
          <p:spPr bwMode="auto">
            <a:xfrm>
              <a:off x="832" y="194"/>
              <a:ext cx="535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gr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8" name="TextBox 37"/>
          <p:cNvSpPr txBox="1"/>
          <p:nvPr/>
        </p:nvSpPr>
        <p:spPr>
          <a:xfrm>
            <a:off x="857224" y="1333486"/>
            <a:ext cx="4280506" cy="307777"/>
          </a:xfrm>
          <a:prstGeom prst="rect">
            <a:avLst/>
          </a:prstGeom>
          <a:noFill/>
        </p:spPr>
        <p:txBody>
          <a:bodyPr wrap="square" rtlCol="0">
            <a:spAutoFit/>
          </a:bodyPr>
          <a:lstStyle/>
          <a:p>
            <a:pPr marL="0" indent="0" algn="l">
              <a:buNone/>
            </a:pPr>
            <a:endParaRPr lang="en-US" sz="1400" dirty="0">
              <a:solidFill>
                <a:schemeClr val="accent4"/>
              </a:solidFill>
              <a:latin typeface="Roboto Lt" pitchFamily="2" charset="0"/>
              <a:ea typeface="Roboto Lt" pitchFamily="2" charset="0"/>
              <a:cs typeface="Times New Roman" pitchFamily="18" charset="0"/>
            </a:endParaRPr>
          </a:p>
        </p:txBody>
      </p:sp>
      <p:sp>
        <p:nvSpPr>
          <p:cNvPr id="3" name="TextBox 2"/>
          <p:cNvSpPr txBox="1"/>
          <p:nvPr/>
        </p:nvSpPr>
        <p:spPr>
          <a:xfrm>
            <a:off x="4355976" y="1238236"/>
            <a:ext cx="3672408" cy="307777"/>
          </a:xfrm>
          <a:prstGeom prst="rect">
            <a:avLst/>
          </a:prstGeom>
          <a:noFill/>
        </p:spPr>
        <p:txBody>
          <a:bodyPr wrap="square" rtlCol="0">
            <a:spAutoFit/>
          </a:bodyPr>
          <a:lstStyle/>
          <a:p>
            <a:pPr marL="0" indent="0">
              <a:buNone/>
            </a:pPr>
            <a:endParaRPr lang="en-US" sz="1400" dirty="0">
              <a:latin typeface="Roboto Lt" pitchFamily="2" charset="0"/>
              <a:ea typeface="Roboto Lt" pitchFamily="2" charset="0"/>
              <a:cs typeface="Times New Roman" pitchFamily="18" charset="0"/>
            </a:endParaRPr>
          </a:p>
        </p:txBody>
      </p:sp>
      <p:pic>
        <p:nvPicPr>
          <p:cNvPr id="7" name="Picture 6"/>
          <p:cNvPicPr>
            <a:picLocks noChangeAspect="1"/>
          </p:cNvPicPr>
          <p:nvPr/>
        </p:nvPicPr>
        <p:blipFill>
          <a:blip r:embed="rId3"/>
          <a:stretch>
            <a:fillRect/>
          </a:stretch>
        </p:blipFill>
        <p:spPr>
          <a:xfrm>
            <a:off x="3188538" y="2005497"/>
            <a:ext cx="2786081" cy="3619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TextBox 32"/>
          <p:cNvSpPr txBox="1"/>
          <p:nvPr/>
        </p:nvSpPr>
        <p:spPr>
          <a:xfrm>
            <a:off x="2393234" y="988777"/>
            <a:ext cx="4500500" cy="584775"/>
          </a:xfrm>
          <a:prstGeom prst="rect">
            <a:avLst/>
          </a:prstGeom>
          <a:noFill/>
        </p:spPr>
        <p:txBody>
          <a:bodyPr wrap="square" rtlCol="0">
            <a:spAutoFit/>
          </a:bodyPr>
          <a:lstStyle/>
          <a:p>
            <a:r>
              <a:rPr lang="en-US" sz="1600" b="1" dirty="0" smtClean="0">
                <a:solidFill>
                  <a:schemeClr val="tx1"/>
                </a:solidFill>
                <a:latin typeface="Times New Roman" pitchFamily="18" charset="0"/>
                <a:ea typeface="Roboto Black" panose="02000000000000000000" pitchFamily="2" charset="0"/>
                <a:cs typeface="Times New Roman" pitchFamily="18" charset="0"/>
              </a:rPr>
              <a:t>Varying brightness of LED using arrays - continuation</a:t>
            </a:r>
            <a:endParaRPr lang="en-US" sz="16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873464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tx1"/>
              </a:solidFill>
              <a:latin typeface="Times New Roman" pitchFamily="18" charset="0"/>
              <a:cs typeface="Times New Roman" pitchFamily="18" charset="0"/>
            </a:endParaRPr>
          </a:p>
        </p:txBody>
      </p:sp>
      <p:sp>
        <p:nvSpPr>
          <p:cNvPr id="38" name="TextBox 37"/>
          <p:cNvSpPr txBox="1"/>
          <p:nvPr/>
        </p:nvSpPr>
        <p:spPr>
          <a:xfrm>
            <a:off x="564090" y="1527561"/>
            <a:ext cx="4179314" cy="2806922"/>
          </a:xfrm>
          <a:prstGeom prst="rect">
            <a:avLst/>
          </a:prstGeom>
          <a:noFill/>
        </p:spPr>
        <p:txBody>
          <a:bodyPr wrap="square" rtlCol="0">
            <a:spAutoFit/>
          </a:bodyPr>
          <a:lstStyle/>
          <a:p>
            <a:pPr algn="l">
              <a:lnSpc>
                <a:spcPct val="90000"/>
              </a:lnSpc>
              <a:buFont typeface="Wingdings" pitchFamily="2" charset="2"/>
              <a:buNone/>
            </a:pPr>
            <a:endParaRPr lang="en-US" sz="1400" b="1" dirty="0">
              <a:solidFill>
                <a:schemeClr val="tx1"/>
              </a:solidFill>
              <a:latin typeface="Times New Roman" pitchFamily="18" charset="0"/>
              <a:ea typeface="Roboto Bk" pitchFamily="2" charset="0"/>
              <a:cs typeface="Times New Roman" pitchFamily="18" charset="0"/>
            </a:endParaRPr>
          </a:p>
          <a:p>
            <a:pPr algn="l">
              <a:lnSpc>
                <a:spcPct val="90000"/>
              </a:lnSpc>
              <a:buFont typeface="Wingdings" pitchFamily="2" charset="2"/>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342900" indent="-342900" algn="l">
              <a:lnSpc>
                <a:spcPct val="90000"/>
              </a:lnSpc>
              <a:buFont typeface="Wingdings" panose="05000000000000000000" pitchFamily="2" charset="2"/>
              <a:buChar char="§"/>
            </a:pPr>
            <a:r>
              <a:rPr lang="en-US" sz="1400" dirty="0">
                <a:solidFill>
                  <a:schemeClr val="tx1"/>
                </a:solidFill>
                <a:latin typeface="Times New Roman" pitchFamily="18" charset="0"/>
                <a:ea typeface="Roboto Light" panose="02000000000000000000" pitchFamily="2" charset="0"/>
                <a:cs typeface="Times New Roman" pitchFamily="18" charset="0"/>
              </a:rPr>
              <a:t>Analog signals – directly measurable quantities in terms of some other </a:t>
            </a:r>
            <a:r>
              <a:rPr lang="en-US" sz="1400" dirty="0" smtClean="0">
                <a:solidFill>
                  <a:schemeClr val="tx1"/>
                </a:solidFill>
                <a:latin typeface="Times New Roman" pitchFamily="18" charset="0"/>
                <a:ea typeface="Roboto Light" panose="02000000000000000000" pitchFamily="2" charset="0"/>
                <a:cs typeface="Times New Roman" pitchFamily="18" charset="0"/>
              </a:rPr>
              <a:t>quantity.</a:t>
            </a:r>
          </a:p>
          <a:p>
            <a:pPr algn="l">
              <a:lnSpc>
                <a:spcPct val="90000"/>
              </a:lnSpc>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algn="l">
              <a:lnSpc>
                <a:spcPct val="90000"/>
              </a:lnSpc>
              <a:buFont typeface="Wingdings" pitchFamily="2" charset="2"/>
              <a:buNone/>
            </a:pPr>
            <a:r>
              <a:rPr lang="en-US" sz="1400" b="1" dirty="0">
                <a:solidFill>
                  <a:schemeClr val="tx1"/>
                </a:solidFill>
                <a:latin typeface="Times New Roman" pitchFamily="18" charset="0"/>
                <a:ea typeface="Roboto Black" panose="02000000000000000000" pitchFamily="2" charset="0"/>
                <a:cs typeface="Times New Roman" pitchFamily="18" charset="0"/>
              </a:rPr>
              <a:t>Examples</a:t>
            </a:r>
            <a:r>
              <a:rPr lang="en-US" sz="1400" b="1" dirty="0" smtClean="0">
                <a:solidFill>
                  <a:schemeClr val="tx1"/>
                </a:solidFill>
                <a:latin typeface="Times New Roman" pitchFamily="18" charset="0"/>
                <a:ea typeface="Roboto Black" panose="02000000000000000000" pitchFamily="2" charset="0"/>
                <a:cs typeface="Times New Roman" pitchFamily="18" charset="0"/>
              </a:rPr>
              <a:t>:</a:t>
            </a:r>
          </a:p>
          <a:p>
            <a:pPr algn="l">
              <a:lnSpc>
                <a:spcPct val="90000"/>
              </a:lnSpc>
              <a:buFont typeface="Wingdings" pitchFamily="2" charset="2"/>
              <a:buNone/>
            </a:pPr>
            <a:endParaRPr lang="en-US" sz="1400" b="1" u="sng" dirty="0">
              <a:solidFill>
                <a:schemeClr val="tx1"/>
              </a:solidFill>
              <a:latin typeface="Times New Roman" pitchFamily="18" charset="0"/>
              <a:ea typeface="Roboto Lt" pitchFamily="2" charset="0"/>
              <a:cs typeface="Times New Roman" pitchFamily="18" charset="0"/>
            </a:endParaRPr>
          </a:p>
          <a:p>
            <a:pPr marL="285750" indent="-285750" algn="l">
              <a:lnSpc>
                <a:spcPct val="90000"/>
              </a:lnSpc>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Thermometer – mercury height rises as temperature rises</a:t>
            </a:r>
          </a:p>
          <a:p>
            <a:pPr algn="l">
              <a:lnSpc>
                <a:spcPct val="90000"/>
              </a:lnSpc>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lnSpc>
                <a:spcPct val="90000"/>
              </a:lnSpc>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Car Speedometer – Needle moves farther right as you accelerate</a:t>
            </a:r>
          </a:p>
          <a:p>
            <a:pPr marL="0" indent="0" algn="l">
              <a:lnSpc>
                <a:spcPct val="90000"/>
              </a:lnSpc>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lnSpc>
                <a:spcPct val="90000"/>
              </a:lnSpc>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Stereo – Volume increases as you turn the knob.</a:t>
            </a:r>
          </a:p>
        </p:txBody>
      </p:sp>
      <p:sp>
        <p:nvSpPr>
          <p:cNvPr id="3" name="TextBox 2"/>
          <p:cNvSpPr txBox="1"/>
          <p:nvPr/>
        </p:nvSpPr>
        <p:spPr>
          <a:xfrm>
            <a:off x="4819955" y="1445406"/>
            <a:ext cx="357301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Analog signals</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
        <p:nvSpPr>
          <p:cNvPr id="5" name="TextBox 4"/>
          <p:cNvSpPr txBox="1"/>
          <p:nvPr/>
        </p:nvSpPr>
        <p:spPr>
          <a:xfrm>
            <a:off x="3147487" y="932724"/>
            <a:ext cx="2664296"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Analog signals</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821754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82378" y="1604798"/>
            <a:ext cx="4214810" cy="2440668"/>
          </a:xfrm>
          <a:prstGeom prst="rect">
            <a:avLst/>
          </a:prstGeom>
          <a:noFill/>
        </p:spPr>
        <p:txBody>
          <a:bodyPr wrap="square" rtlCol="0">
            <a:spAutoFit/>
          </a:bodyPr>
          <a:lstStyle/>
          <a:p>
            <a:pPr algn="l">
              <a:buFont typeface="Wingdings" pitchFamily="2" charset="2"/>
              <a:buNone/>
            </a:pP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Digital </a:t>
            </a:r>
            <a:r>
              <a:rPr lang="en-US" sz="1400" dirty="0">
                <a:solidFill>
                  <a:schemeClr val="tx1"/>
                </a:solidFill>
                <a:latin typeface="Times New Roman" pitchFamily="18" charset="0"/>
                <a:ea typeface="Roboto Light" panose="02000000000000000000" pitchFamily="2" charset="0"/>
                <a:cs typeface="Times New Roman" pitchFamily="18" charset="0"/>
              </a:rPr>
              <a:t>Signals – have only two states.  For digital computers, we refer to binary states, 0 and 1. “1” can be on, “0” can be off.</a:t>
            </a:r>
          </a:p>
          <a:p>
            <a:pPr algn="l">
              <a:buFont typeface="Wingdings" pitchFamily="2" charset="2"/>
              <a:buNone/>
            </a:pPr>
            <a:endParaRPr lang="en-US" sz="1400" u="sng" dirty="0">
              <a:solidFill>
                <a:schemeClr val="tx1"/>
              </a:solidFill>
              <a:latin typeface="Times New Roman" pitchFamily="18" charset="0"/>
              <a:ea typeface="Roboto Light" panose="02000000000000000000" pitchFamily="2" charset="0"/>
              <a:cs typeface="Times New Roman" pitchFamily="18" charset="0"/>
            </a:endParaRPr>
          </a:p>
          <a:p>
            <a:pPr algn="l">
              <a:buFont typeface="Wingdings" pitchFamily="2" charset="2"/>
              <a:buNone/>
            </a:pPr>
            <a:r>
              <a:rPr lang="en-US" sz="1400" b="1" dirty="0">
                <a:solidFill>
                  <a:schemeClr val="tx1"/>
                </a:solidFill>
                <a:latin typeface="Times New Roman" pitchFamily="18" charset="0"/>
                <a:ea typeface="Roboto Black" panose="02000000000000000000" pitchFamily="2" charset="0"/>
                <a:cs typeface="Times New Roman" pitchFamily="18" charset="0"/>
              </a:rPr>
              <a:t>Examples:</a:t>
            </a:r>
          </a:p>
          <a:p>
            <a:pPr algn="l">
              <a:buFont typeface="Wingdings" pitchFamily="2" charset="2"/>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
            </a:pPr>
            <a:r>
              <a:rPr lang="en-US" sz="1400" dirty="0">
                <a:solidFill>
                  <a:schemeClr val="tx1"/>
                </a:solidFill>
                <a:latin typeface="Times New Roman" pitchFamily="18" charset="0"/>
                <a:ea typeface="Roboto Light" panose="02000000000000000000" pitchFamily="2" charset="0"/>
                <a:cs typeface="Times New Roman" pitchFamily="18" charset="0"/>
              </a:rPr>
              <a:t>Light switch can be either on or off</a:t>
            </a:r>
          </a:p>
          <a:p>
            <a:pPr marL="0" indent="0" algn="l">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
            </a:pPr>
            <a:r>
              <a:rPr lang="en-US" sz="1400" dirty="0">
                <a:solidFill>
                  <a:schemeClr val="tx1"/>
                </a:solidFill>
                <a:latin typeface="Times New Roman" pitchFamily="18" charset="0"/>
                <a:ea typeface="Roboto Light" panose="02000000000000000000" pitchFamily="2" charset="0"/>
                <a:cs typeface="Times New Roman" pitchFamily="18" charset="0"/>
              </a:rPr>
              <a:t>Door to a room is either open or closed</a:t>
            </a:r>
          </a:p>
          <a:p>
            <a:pPr>
              <a:lnSpc>
                <a:spcPct val="90000"/>
              </a:lnSpc>
              <a:buFont typeface="Wingdings" pitchFamily="2" charset="2"/>
              <a:buNone/>
            </a:pPr>
            <a:endParaRPr lang="en-US" sz="1400" b="1" dirty="0">
              <a:solidFill>
                <a:schemeClr val="tx1"/>
              </a:solidFill>
              <a:latin typeface="Roboto Light" panose="02000000000000000000" pitchFamily="2" charset="0"/>
              <a:ea typeface="Roboto Light" panose="02000000000000000000" pitchFamily="2" charset="0"/>
              <a:cs typeface="Times New Roman" pitchFamily="18" charset="0"/>
            </a:endParaRPr>
          </a:p>
        </p:txBody>
      </p:sp>
      <p:pic>
        <p:nvPicPr>
          <p:cNvPr id="30" name="Picture 29" descr="download (2).png"/>
          <p:cNvPicPr>
            <a:picLocks noChangeAspect="1"/>
          </p:cNvPicPr>
          <p:nvPr/>
        </p:nvPicPr>
        <p:blipFill>
          <a:blip r:embed="rId3"/>
          <a:stretch>
            <a:fillRect/>
          </a:stretch>
        </p:blipFill>
        <p:spPr>
          <a:xfrm>
            <a:off x="4975198" y="2467639"/>
            <a:ext cx="3657600" cy="2365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032341" y="1739337"/>
            <a:ext cx="3543314" cy="307777"/>
          </a:xfrm>
          <a:prstGeom prst="rect">
            <a:avLst/>
          </a:prstGeom>
          <a:noFill/>
        </p:spPr>
        <p:txBody>
          <a:bodyPr wrap="square" rtlCol="0">
            <a:spAutoFit/>
          </a:bodyPr>
          <a:lstStyle/>
          <a:p>
            <a:r>
              <a:rPr lang="en-US" sz="1400" dirty="0" smtClean="0">
                <a:solidFill>
                  <a:schemeClr val="tx1"/>
                </a:solidFill>
                <a:latin typeface="Times New Roman" pitchFamily="18" charset="0"/>
                <a:ea typeface="Roboto Black" panose="02000000000000000000" pitchFamily="2" charset="0"/>
                <a:cs typeface="Times New Roman" pitchFamily="18" charset="0"/>
              </a:rPr>
              <a:t>Digital signals</a:t>
            </a:r>
            <a:endParaRPr lang="en-US" sz="1400"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4138451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456535" y="2180862"/>
            <a:ext cx="4251035" cy="2616101"/>
          </a:xfrm>
          <a:prstGeom prst="rect">
            <a:avLst/>
          </a:prstGeom>
          <a:noFill/>
        </p:spPr>
        <p:txBody>
          <a:bodyPr wrap="square" rtlCol="0">
            <a:spAutoFit/>
          </a:bodyPr>
          <a:lstStyle/>
          <a:p>
            <a:pPr algn="l"/>
            <a:r>
              <a:rPr lang="en-US" sz="2000" dirty="0" smtClean="0">
                <a:latin typeface="Roboto Lt" pitchFamily="2" charset="0"/>
                <a:ea typeface="Roboto Lt" pitchFamily="2" charset="0"/>
                <a:cs typeface="Times New Roman" pitchFamily="18" charset="0"/>
              </a:rPr>
              <a:t>                          </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An </a:t>
            </a:r>
            <a:r>
              <a:rPr lang="en-US" sz="1400" dirty="0">
                <a:latin typeface="Times New Roman" pitchFamily="18" charset="0"/>
                <a:ea typeface="Roboto Light" panose="02000000000000000000" pitchFamily="2" charset="0"/>
                <a:cs typeface="Times New Roman" pitchFamily="18" charset="0"/>
              </a:rPr>
              <a:t>Analog to Digital Converter (ADC) is a very useful feature that converts an analog voltage on a pin to a digital number. </a:t>
            </a: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By </a:t>
            </a:r>
            <a:r>
              <a:rPr lang="en-US" sz="1400" dirty="0">
                <a:latin typeface="Times New Roman" pitchFamily="18" charset="0"/>
                <a:ea typeface="Roboto Light" panose="02000000000000000000" pitchFamily="2" charset="0"/>
                <a:cs typeface="Times New Roman" pitchFamily="18" charset="0"/>
              </a:rPr>
              <a:t>converting from the analog world to the digital world, we can begin to use electronics to interface to the analog world around us.</a:t>
            </a:r>
          </a:p>
          <a:p>
            <a:endParaRPr lang="en-IN" sz="1600" dirty="0">
              <a:latin typeface="Roboto Light" panose="02000000000000000000" pitchFamily="2" charset="0"/>
              <a:ea typeface="Roboto Light" panose="02000000000000000000" pitchFamily="2" charset="0"/>
              <a:cs typeface="Times New Roman" pitchFamily="18" charset="0"/>
            </a:endParaRPr>
          </a:p>
          <a:p>
            <a:pPr>
              <a:buFont typeface="Wingdings" pitchFamily="2" charset="2"/>
              <a:buNone/>
            </a:pPr>
            <a:endParaRPr lang="en-US" sz="1600" b="1" dirty="0">
              <a:latin typeface="Roboto Light" panose="02000000000000000000" pitchFamily="2" charset="0"/>
              <a:ea typeface="Roboto Light" panose="02000000000000000000" pitchFamily="2" charset="0"/>
              <a:cs typeface="Times New Roman" pitchFamily="18" charset="0"/>
            </a:endParaRPr>
          </a:p>
        </p:txBody>
      </p:sp>
      <p:pic>
        <p:nvPicPr>
          <p:cNvPr id="30" name="Picture 29" descr="images (4).jpg"/>
          <p:cNvPicPr>
            <a:picLocks noChangeAspect="1"/>
          </p:cNvPicPr>
          <p:nvPr/>
        </p:nvPicPr>
        <p:blipFill>
          <a:blip r:embed="rId3"/>
          <a:stretch>
            <a:fillRect/>
          </a:stretch>
        </p:blipFill>
        <p:spPr>
          <a:xfrm>
            <a:off x="4857723" y="1768476"/>
            <a:ext cx="3657600" cy="3563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36222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Times New Roman" pitchFamily="18" charset="0"/>
              <a:cs typeface="Times New Roman" pitchFamily="18" charset="0"/>
            </a:endParaRPr>
          </a:p>
        </p:txBody>
      </p:sp>
      <p:sp>
        <p:nvSpPr>
          <p:cNvPr id="38" name="TextBox 37"/>
          <p:cNvSpPr txBox="1"/>
          <p:nvPr/>
        </p:nvSpPr>
        <p:spPr>
          <a:xfrm>
            <a:off x="496955" y="1476895"/>
            <a:ext cx="4986018" cy="3754874"/>
          </a:xfrm>
          <a:prstGeom prst="rect">
            <a:avLst/>
          </a:prstGeom>
          <a:noFill/>
        </p:spPr>
        <p:txBody>
          <a:bodyPr wrap="square" rtlCol="0">
            <a:spAutoFit/>
          </a:bodyPr>
          <a:lstStyle/>
          <a:p>
            <a:pPr algn="l">
              <a:buFont typeface="Wingdings" pitchFamily="2" charset="2"/>
              <a:buChar char="v"/>
            </a:pPr>
            <a:endParaRPr lang="en-US" sz="1400" dirty="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accent4"/>
                </a:solidFill>
                <a:latin typeface="Times New Roman" pitchFamily="18" charset="0"/>
                <a:ea typeface="Roboto Light" panose="02000000000000000000" pitchFamily="2" charset="0"/>
                <a:cs typeface="Times New Roman" pitchFamily="18" charset="0"/>
              </a:rPr>
              <a:t>Microcontrollers are capable of detecting binary signals: is the button pressed or not? These are digital signals. When a microcontroller is powered from five volts, it understands zero volts (0V) as a binary 0 and a five volts (5V) as a binary 1. </a:t>
            </a:r>
            <a:endParaRPr lang="en-US" sz="1400" dirty="0" smtClean="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solidFill>
                <a:schemeClr val="accent4"/>
              </a:solidFill>
              <a:latin typeface="Times New Roman" pitchFamily="18" charset="0"/>
              <a:ea typeface="Roboto Light" panose="02000000000000000000" pitchFamily="2" charset="0"/>
              <a:cs typeface="Times New Roman" pitchFamily="18" charset="0"/>
            </a:endParaRPr>
          </a:p>
          <a:p>
            <a:pPr algn="l">
              <a:buFont typeface="Wingdings" pitchFamily="2" charset="2"/>
              <a:buChar char="v"/>
            </a:pPr>
            <a:endParaRPr lang="en-US" sz="1400" dirty="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bg1"/>
                </a:solidFill>
                <a:latin typeface="Times New Roman" pitchFamily="18" charset="0"/>
                <a:ea typeface="Roboto Light" panose="02000000000000000000" pitchFamily="2" charset="0"/>
                <a:cs typeface="Times New Roman" pitchFamily="18" charset="0"/>
              </a:rPr>
              <a:t>What if the signal is 2.72V? Is that a zero or a one? We often need to measure signals that vary; these are called analog signals. </a:t>
            </a:r>
            <a:endParaRPr lang="en-US" sz="1400" dirty="0" smtClean="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solidFill>
                <a:schemeClr val="bg1"/>
              </a:solidFill>
              <a:latin typeface="Times New Roman" pitchFamily="18" charset="0"/>
              <a:ea typeface="Roboto Light" panose="02000000000000000000" pitchFamily="2" charset="0"/>
              <a:cs typeface="Times New Roman" pitchFamily="18" charset="0"/>
            </a:endParaRPr>
          </a:p>
          <a:p>
            <a:pPr algn="l">
              <a:buFont typeface="Wingdings" pitchFamily="2" charset="2"/>
              <a:buChar char="v"/>
            </a:pPr>
            <a:endParaRPr lang="en-US" sz="1400" dirty="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accent4"/>
                </a:solidFill>
                <a:latin typeface="Times New Roman" pitchFamily="18" charset="0"/>
                <a:ea typeface="Roboto Light" panose="02000000000000000000" pitchFamily="2" charset="0"/>
                <a:cs typeface="Times New Roman" pitchFamily="18" charset="0"/>
              </a:rPr>
              <a:t>A 5V analog sensor may output 0.01V or 4.99V or anything in between. Luckily, nearly all microcontrollers have a device built into them that allows us to convert these voltages into values that we can use in a program to make a decision</a:t>
            </a:r>
            <a:endParaRPr lang="en-IN" sz="1400" dirty="0">
              <a:solidFill>
                <a:schemeClr val="accent4"/>
              </a:solidFill>
              <a:latin typeface="Times New Roman" pitchFamily="18" charset="0"/>
              <a:ea typeface="Roboto Light" panose="02000000000000000000" pitchFamily="2" charset="0"/>
              <a:cs typeface="Times New Roman" pitchFamily="18" charset="0"/>
            </a:endParaRPr>
          </a:p>
          <a:p>
            <a:pPr>
              <a:buFont typeface="Wingdings" pitchFamily="2" charset="2"/>
              <a:buNone/>
            </a:pPr>
            <a:endParaRPr lang="en-US" sz="1400" b="1" dirty="0">
              <a:latin typeface="Times New Roman" pitchFamily="18" charset="0"/>
              <a:ea typeface="Roboto Lt" pitchFamily="2" charset="0"/>
              <a:cs typeface="Times New Roman" pitchFamily="18" charset="0"/>
            </a:endParaRPr>
          </a:p>
        </p:txBody>
      </p:sp>
      <p:pic>
        <p:nvPicPr>
          <p:cNvPr id="34" name="Picture 33" descr="download.png"/>
          <p:cNvPicPr>
            <a:picLocks noChangeAspect="1"/>
          </p:cNvPicPr>
          <p:nvPr/>
        </p:nvPicPr>
        <p:blipFill>
          <a:blip r:embed="rId3"/>
          <a:stretch>
            <a:fillRect/>
          </a:stretch>
        </p:blipFill>
        <p:spPr>
          <a:xfrm>
            <a:off x="5774755" y="1815273"/>
            <a:ext cx="2743200" cy="346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843808" y="978356"/>
            <a:ext cx="3168352" cy="523220"/>
          </a:xfrm>
          <a:prstGeom prst="rect">
            <a:avLst/>
          </a:prstGeom>
          <a:noFill/>
        </p:spPr>
        <p:txBody>
          <a:bodyPr wrap="square" rtlCol="0">
            <a:spAutoFit/>
          </a:bodyPr>
          <a:lstStyle/>
          <a:p>
            <a:r>
              <a:rPr lang="en-US" sz="1400" b="1" dirty="0">
                <a:solidFill>
                  <a:schemeClr val="bg1"/>
                </a:solidFill>
                <a:latin typeface="Times New Roman" pitchFamily="18" charset="0"/>
                <a:ea typeface="Roboto Black" panose="02000000000000000000" pitchFamily="2" charset="0"/>
                <a:cs typeface="Times New Roman" pitchFamily="18" charset="0"/>
              </a:rPr>
              <a:t>Analog to Digital conversion</a:t>
            </a:r>
          </a:p>
          <a:p>
            <a:endParaRPr lang="en-US" sz="1400" dirty="0">
              <a:latin typeface="Times New Roman" pitchFamily="18" charset="0"/>
              <a:cs typeface="Times New Roman" pitchFamily="18" charset="0"/>
            </a:endParaRPr>
          </a:p>
        </p:txBody>
      </p:sp>
    </p:spTree>
    <p:extLst>
      <p:ext uri="{BB962C8B-B14F-4D97-AF65-F5344CB8AC3E}">
        <p14:creationId xmlns="" xmlns:p14="http://schemas.microsoft.com/office/powerpoint/2010/main" val="3667805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images (6).jpg"/>
          <p:cNvPicPr>
            <a:picLocks noChangeAspect="1"/>
          </p:cNvPicPr>
          <p:nvPr/>
        </p:nvPicPr>
        <p:blipFill>
          <a:blip r:embed="rId3"/>
          <a:stretch>
            <a:fillRect/>
          </a:stretch>
        </p:blipFill>
        <p:spPr>
          <a:xfrm>
            <a:off x="701966" y="2285992"/>
            <a:ext cx="2466975" cy="246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821286" y="1988841"/>
            <a:ext cx="4928531" cy="3108543"/>
          </a:xfrm>
          <a:prstGeom prst="rect">
            <a:avLst/>
          </a:prstGeom>
          <a:noFill/>
        </p:spPr>
        <p:txBody>
          <a:bodyPr wrap="square" rtlCol="0">
            <a:spAutoFit/>
          </a:bodyPr>
          <a:lstStyle/>
          <a:p>
            <a:pPr marL="0" indent="0" algn="l">
              <a:buNone/>
            </a:pPr>
            <a:r>
              <a:rPr lang="en-US" sz="1400" dirty="0" smtClean="0">
                <a:solidFill>
                  <a:schemeClr val="tx1"/>
                </a:solidFill>
                <a:latin typeface="Times New Roman" pitchFamily="18" charset="0"/>
                <a:ea typeface="Roboto Bk" pitchFamily="2" charset="0"/>
                <a:cs typeface="Times New Roman" pitchFamily="18" charset="0"/>
              </a:rPr>
              <a:t>                     </a:t>
            </a:r>
            <a:r>
              <a:rPr lang="en-US" sz="1400" b="1" dirty="0" smtClean="0">
                <a:solidFill>
                  <a:schemeClr val="tx1"/>
                </a:solidFill>
                <a:latin typeface="Times New Roman" pitchFamily="18" charset="0"/>
                <a:ea typeface="Roboto Black" panose="02000000000000000000" pitchFamily="2" charset="0"/>
                <a:cs typeface="Times New Roman" pitchFamily="18" charset="0"/>
              </a:rPr>
              <a:t>Relating </a:t>
            </a:r>
            <a:r>
              <a:rPr lang="en-US" sz="1400" b="1" dirty="0">
                <a:solidFill>
                  <a:schemeClr val="tx1"/>
                </a:solidFill>
                <a:latin typeface="Times New Roman" pitchFamily="18" charset="0"/>
                <a:ea typeface="Roboto Black" panose="02000000000000000000" pitchFamily="2" charset="0"/>
                <a:cs typeface="Times New Roman" pitchFamily="18" charset="0"/>
              </a:rPr>
              <a:t>ADC Value to Voltage</a:t>
            </a:r>
          </a:p>
          <a:p>
            <a:pPr marL="0" indent="0" algn="l">
              <a:buNone/>
            </a:pPr>
            <a:endParaRPr lang="en-US" sz="1400" b="1" dirty="0">
              <a:solidFill>
                <a:schemeClr val="tx1"/>
              </a:solidFill>
              <a:latin typeface="Times New Roman" pitchFamily="18" charset="0"/>
              <a:ea typeface="Roboto Lt" pitchFamily="2" charset="0"/>
              <a:cs typeface="Times New Roman" pitchFamily="18" charset="0"/>
            </a:endParaRPr>
          </a:p>
          <a:p>
            <a:pPr marL="0" indent="0" algn="l">
              <a:buNone/>
            </a:pPr>
            <a:r>
              <a:rPr lang="en-US" sz="1400" b="1" dirty="0">
                <a:solidFill>
                  <a:schemeClr val="tx1"/>
                </a:solidFill>
                <a:latin typeface="Times New Roman" pitchFamily="18" charset="0"/>
                <a:ea typeface="Roboto Lt" pitchFamily="2" charset="0"/>
                <a:cs typeface="Times New Roman" pitchFamily="18" charset="0"/>
              </a:rPr>
              <a:t>       </a:t>
            </a:r>
            <a:r>
              <a:rPr lang="en-US" sz="1400" dirty="0">
                <a:solidFill>
                  <a:schemeClr val="tx1"/>
                </a:solidFill>
                <a:latin typeface="Times New Roman" pitchFamily="18" charset="0"/>
                <a:ea typeface="Roboto Light" panose="02000000000000000000" pitchFamily="2" charset="0"/>
                <a:cs typeface="Times New Roman" pitchFamily="18" charset="0"/>
              </a:rPr>
              <a:t>Resolution of the ADC           ADC Reading</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____________________  =   _______________</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System voltage                 Analog voltage measured</a:t>
            </a:r>
          </a:p>
          <a:p>
            <a:pPr marL="0" indent="0" algn="l">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Analog to digital conversions are dependant on the system voltage. Because we predominantly use the 10-bit ADC of the Arduino on a 5V system, we can simplify this equation slightly:</a:t>
            </a:r>
          </a:p>
          <a:p>
            <a:pPr marL="0" indent="0" algn="l">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1023              ADC Reading</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_____     =     _________________ </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5                Analog voltage measured</a:t>
            </a:r>
          </a:p>
          <a:p>
            <a:endParaRPr lang="en-US" sz="1400" dirty="0">
              <a:solidFill>
                <a:schemeClr val="tx1"/>
              </a:solidFill>
              <a:latin typeface="Times New Roman" pitchFamily="18" charset="0"/>
              <a:ea typeface="Roboto Lt" pitchFamily="2" charset="0"/>
              <a:cs typeface="Times New Roman" pitchFamily="18" charset="0"/>
            </a:endParaRPr>
          </a:p>
        </p:txBody>
      </p:sp>
      <p:sp>
        <p:nvSpPr>
          <p:cNvPr id="11" name="TextBox 10"/>
          <p:cNvSpPr txBox="1"/>
          <p:nvPr/>
        </p:nvSpPr>
        <p:spPr>
          <a:xfrm>
            <a:off x="2069977" y="1028734"/>
            <a:ext cx="4884883"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READING ADC VALUE TO VOLTAGE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610487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3848" y="1507992"/>
            <a:ext cx="5616624" cy="3785652"/>
          </a:xfrm>
          <a:prstGeom prst="rect">
            <a:avLst/>
          </a:prstGeom>
          <a:noFill/>
        </p:spPr>
        <p:txBody>
          <a:bodyPr wrap="square" rtlCol="0">
            <a:spAutoFit/>
          </a:bodyPr>
          <a:lstStyle/>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t"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a:solidFill>
                  <a:schemeClr val="tx1"/>
                </a:solidFill>
                <a:latin typeface="Times New Roman" pitchFamily="18" charset="0"/>
                <a:ea typeface="Roboto Light" panose="02000000000000000000" pitchFamily="2" charset="0"/>
                <a:cs typeface="Times New Roman" pitchFamily="18" charset="0"/>
              </a:rPr>
              <a:t>If your system is 3.3V, you simply change 5V out with 3.3V in the equation. If your system is 3.3V and your ADC is reporting 512, what is the voltage measured? It is approximately 1.65V.</a:t>
            </a:r>
          </a:p>
          <a:p>
            <a:pPr marL="0" indent="0" algn="l">
              <a:buNone/>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 If the analog voltage is 2.12V what will the ADC report as a value?</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1023              x</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______ =    ______</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5V             </a:t>
            </a:r>
            <a:r>
              <a:rPr lang="en-US" sz="1400" dirty="0" smtClean="0">
                <a:solidFill>
                  <a:schemeClr val="tx1"/>
                </a:solidFill>
                <a:latin typeface="Times New Roman" pitchFamily="18" charset="0"/>
                <a:ea typeface="Roboto Light" panose="02000000000000000000" pitchFamily="2" charset="0"/>
                <a:cs typeface="Times New Roman" pitchFamily="18" charset="0"/>
              </a:rPr>
              <a:t>2.12V    </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a:t>
            </a:r>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1023 * 2.12V</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a:solidFill>
                  <a:schemeClr val="tx1"/>
                </a:solidFill>
                <a:latin typeface="Times New Roman" pitchFamily="18" charset="0"/>
                <a:ea typeface="Roboto Light" panose="02000000000000000000" pitchFamily="2" charset="0"/>
                <a:cs typeface="Times New Roman" pitchFamily="18" charset="0"/>
              </a:rPr>
              <a:t>____________  =  x</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5V</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a:t>
            </a:r>
            <a:r>
              <a:rPr lang="en-US" sz="1400" dirty="0" smtClean="0">
                <a:solidFill>
                  <a:schemeClr val="tx1"/>
                </a:solidFill>
                <a:latin typeface="Times New Roman" pitchFamily="18" charset="0"/>
                <a:ea typeface="Roboto Light" panose="02000000000000000000" pitchFamily="2" charset="0"/>
                <a:cs typeface="Times New Roman" pitchFamily="18" charset="0"/>
              </a:rPr>
              <a:t>    </a:t>
            </a:r>
            <a:r>
              <a:rPr lang="en-US" sz="1400" dirty="0">
                <a:solidFill>
                  <a:schemeClr val="tx1"/>
                </a:solidFill>
                <a:latin typeface="Times New Roman" pitchFamily="18" charset="0"/>
                <a:ea typeface="Roboto Light" panose="02000000000000000000" pitchFamily="2" charset="0"/>
                <a:cs typeface="Times New Roman" pitchFamily="18" charset="0"/>
              </a:rPr>
              <a:t>x </a:t>
            </a:r>
            <a:r>
              <a:rPr lang="en-US" sz="1400" dirty="0" smtClean="0">
                <a:solidFill>
                  <a:schemeClr val="tx1"/>
                </a:solidFill>
                <a:latin typeface="Times New Roman" pitchFamily="18" charset="0"/>
                <a:ea typeface="Roboto Light" panose="02000000000000000000" pitchFamily="2" charset="0"/>
                <a:cs typeface="Times New Roman" pitchFamily="18" charset="0"/>
              </a:rPr>
              <a:t>= 434</a:t>
            </a:r>
            <a:r>
              <a:rPr lang="en-US" sz="1400" dirty="0">
                <a:solidFill>
                  <a:schemeClr val="tx1"/>
                </a:solidFill>
                <a:latin typeface="Times New Roman" pitchFamily="18" charset="0"/>
                <a:ea typeface="Roboto Light" panose="02000000000000000000" pitchFamily="2" charset="0"/>
                <a:cs typeface="Times New Roman" pitchFamily="18" charset="0"/>
              </a:rPr>
              <a:t>. </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The </a:t>
            </a:r>
            <a:r>
              <a:rPr lang="en-US" sz="1400" dirty="0">
                <a:solidFill>
                  <a:schemeClr val="tx1"/>
                </a:solidFill>
                <a:latin typeface="Times New Roman" pitchFamily="18" charset="0"/>
                <a:ea typeface="Roboto Light" panose="02000000000000000000" pitchFamily="2" charset="0"/>
                <a:cs typeface="Times New Roman" pitchFamily="18" charset="0"/>
              </a:rPr>
              <a:t>ADC should report 434.</a:t>
            </a:r>
          </a:p>
          <a:p>
            <a:endParaRPr lang="en-US" sz="1600" dirty="0">
              <a:solidFill>
                <a:schemeClr val="tx1"/>
              </a:solidFill>
              <a:latin typeface="Roboto Lt" pitchFamily="2" charset="0"/>
              <a:ea typeface="Roboto Lt" pitchFamily="2" charset="0"/>
            </a:endParaRPr>
          </a:p>
        </p:txBody>
      </p:sp>
      <p:sp>
        <p:nvSpPr>
          <p:cNvPr id="11" name="TextBox 10"/>
          <p:cNvSpPr txBox="1"/>
          <p:nvPr/>
        </p:nvSpPr>
        <p:spPr>
          <a:xfrm>
            <a:off x="2354118" y="863772"/>
            <a:ext cx="4884883"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READING ADC VALUE TO VOLTAGE</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pic>
        <p:nvPicPr>
          <p:cNvPr id="34" name="Picture 33" descr="download (2).jpg"/>
          <p:cNvPicPr>
            <a:picLocks noChangeAspect="1"/>
          </p:cNvPicPr>
          <p:nvPr/>
        </p:nvPicPr>
        <p:blipFill>
          <a:blip r:embed="rId3"/>
          <a:stretch>
            <a:fillRect/>
          </a:stretch>
        </p:blipFill>
        <p:spPr>
          <a:xfrm>
            <a:off x="539552" y="1958011"/>
            <a:ext cx="2103120" cy="2804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323381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4190" y="0"/>
            <a:ext cx="7775620" cy="6858000"/>
          </a:xfrm>
          <a:prstGeom prst="rect">
            <a:avLst/>
          </a:prstGeom>
        </p:spPr>
      </p:pic>
    </p:spTree>
    <p:extLst>
      <p:ext uri="{BB962C8B-B14F-4D97-AF65-F5344CB8AC3E}">
        <p14:creationId xmlns="" xmlns:p14="http://schemas.microsoft.com/office/powerpoint/2010/main" val="6000097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tx1"/>
              </a:solidFill>
              <a:latin typeface="Times New Roman" pitchFamily="18" charset="0"/>
              <a:cs typeface="Times New Roman" pitchFamily="18" charset="0"/>
            </a:endParaRPr>
          </a:p>
        </p:txBody>
      </p:sp>
      <p:pic>
        <p:nvPicPr>
          <p:cNvPr id="3" name="Picture 2"/>
          <p:cNvPicPr>
            <a:picLocks noChangeAspect="1"/>
          </p:cNvPicPr>
          <p:nvPr/>
        </p:nvPicPr>
        <p:blipFill>
          <a:blip r:embed="rId3"/>
          <a:stretch>
            <a:fillRect/>
          </a:stretch>
        </p:blipFill>
        <p:spPr>
          <a:xfrm>
            <a:off x="5012450" y="1465929"/>
            <a:ext cx="3405885" cy="4044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619112" y="2154315"/>
            <a:ext cx="4138610" cy="2246769"/>
          </a:xfrm>
          <a:prstGeom prst="rect">
            <a:avLst/>
          </a:prstGeom>
          <a:noFill/>
        </p:spPr>
        <p:txBody>
          <a:bodyPr wrap="square" rtlCol="0">
            <a:spAutoFit/>
          </a:bodyPr>
          <a:lstStyle/>
          <a:p>
            <a:pPr marL="0" indent="0" algn="l">
              <a:buNone/>
            </a:pPr>
            <a:endParaRPr lang="en-US" sz="1400" b="1" dirty="0">
              <a:solidFill>
                <a:schemeClr val="tx1"/>
              </a:solidFill>
              <a:latin typeface="Times New Roman" pitchFamily="18" charset="0"/>
              <a:ea typeface="Roboto Lt" pitchFamily="2" charset="0"/>
              <a:cs typeface="Times New Roman" pitchFamily="18" charset="0"/>
            </a:endParaRPr>
          </a:p>
          <a:p>
            <a:pPr marL="285750" indent="-285750" algn="l">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Reads </a:t>
            </a:r>
            <a:r>
              <a:rPr lang="en-US" sz="1400" dirty="0">
                <a:solidFill>
                  <a:schemeClr val="tx1"/>
                </a:solidFill>
                <a:latin typeface="Times New Roman" pitchFamily="18" charset="0"/>
                <a:ea typeface="Roboto Light" panose="02000000000000000000" pitchFamily="2" charset="0"/>
                <a:cs typeface="Times New Roman" pitchFamily="18" charset="0"/>
              </a:rPr>
              <a:t>the value from a specified pin with a 10 – bit resolution. This function only works on the analog in pins(0 – 15). </a:t>
            </a:r>
            <a:r>
              <a:rPr lang="en-US" sz="1400" dirty="0" smtClean="0">
                <a:solidFill>
                  <a:schemeClr val="tx1"/>
                </a:solidFill>
                <a:latin typeface="Times New Roman" pitchFamily="18" charset="0"/>
                <a:ea typeface="Roboto Light" panose="02000000000000000000" pitchFamily="2" charset="0"/>
                <a:cs typeface="Times New Roman" pitchFamily="18" charset="0"/>
              </a:rPr>
              <a:t> </a:t>
            </a:r>
          </a:p>
          <a:p>
            <a:pPr marL="285750" indent="-285750" algn="l">
              <a:buFont typeface="Wingdings" panose="05000000000000000000" pitchFamily="2" charset="2"/>
              <a:buChar char="ü"/>
            </a:pPr>
            <a:endParaRPr lang="en-US" sz="1400" dirty="0" smtClean="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sz="1400" dirty="0">
              <a:solidFill>
                <a:schemeClr val="tx1"/>
              </a:solidFill>
              <a:latin typeface="Times New Roman" pitchFamily="18" charset="0"/>
              <a:ea typeface="Roboto Light" panose="02000000000000000000" pitchFamily="2" charset="0"/>
              <a:cs typeface="Times New Roman" pitchFamily="18" charset="0"/>
            </a:endParaRPr>
          </a:p>
          <a:p>
            <a:pPr algn="l"/>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400" dirty="0">
                <a:solidFill>
                  <a:schemeClr val="tx1"/>
                </a:solidFill>
                <a:latin typeface="Times New Roman" pitchFamily="18" charset="0"/>
                <a:ea typeface="Roboto Light" panose="02000000000000000000" pitchFamily="2" charset="0"/>
                <a:cs typeface="Times New Roman" pitchFamily="18" charset="0"/>
              </a:rPr>
              <a:t>The resulting integer values range from 0 to 1023.</a:t>
            </a:r>
          </a:p>
          <a:p>
            <a:pPr marL="0" indent="0" algn="l">
              <a:buNone/>
            </a:pPr>
            <a:r>
              <a:rPr lang="en-US" sz="1400" dirty="0">
                <a:solidFill>
                  <a:schemeClr val="tx1"/>
                </a:solidFill>
                <a:latin typeface="Times New Roman" pitchFamily="18" charset="0"/>
                <a:ea typeface="Roboto Light" panose="02000000000000000000" pitchFamily="2" charset="0"/>
                <a:cs typeface="Times New Roman" pitchFamily="18" charset="0"/>
              </a:rPr>
              <a:t>   value = analogRead(pin);</a:t>
            </a:r>
          </a:p>
          <a:p>
            <a:endParaRPr lang="en-US" sz="1400" dirty="0">
              <a:solidFill>
                <a:schemeClr val="tx1"/>
              </a:solidFill>
              <a:latin typeface="Times New Roman" pitchFamily="18" charset="0"/>
              <a:ea typeface="Roboto Lt" pitchFamily="2" charset="0"/>
              <a:cs typeface="Times New Roman" pitchFamily="18" charset="0"/>
            </a:endParaRPr>
          </a:p>
        </p:txBody>
      </p:sp>
      <p:sp>
        <p:nvSpPr>
          <p:cNvPr id="6" name="TextBox 5"/>
          <p:cNvSpPr txBox="1"/>
          <p:nvPr/>
        </p:nvSpPr>
        <p:spPr>
          <a:xfrm>
            <a:off x="3347864" y="861777"/>
            <a:ext cx="2448272" cy="307777"/>
          </a:xfrm>
          <a:prstGeom prst="rect">
            <a:avLst/>
          </a:prstGeom>
          <a:noFill/>
        </p:spPr>
        <p:txBody>
          <a:bodyPr wrap="square" rtlCol="0">
            <a:spAutoFit/>
          </a:bodyPr>
          <a:lstStyle/>
          <a:p>
            <a:r>
              <a:rPr lang="en-US" sz="1400" b="1" dirty="0" smtClean="0">
                <a:solidFill>
                  <a:schemeClr val="tx1"/>
                </a:solidFill>
                <a:latin typeface="Times New Roman" pitchFamily="18" charset="0"/>
                <a:ea typeface="Roboto Black" panose="02000000000000000000" pitchFamily="2" charset="0"/>
                <a:cs typeface="Times New Roman" pitchFamily="18" charset="0"/>
              </a:rPr>
              <a:t>analogRead (pin)</a:t>
            </a:r>
            <a:endParaRPr lang="en-US" sz="1400" b="1"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491003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images (2).png"/>
          <p:cNvPicPr>
            <a:picLocks noChangeAspect="1"/>
          </p:cNvPicPr>
          <p:nvPr/>
        </p:nvPicPr>
        <p:blipFill>
          <a:blip r:embed="rId3"/>
          <a:stretch>
            <a:fillRect/>
          </a:stretch>
        </p:blipFill>
        <p:spPr>
          <a:xfrm>
            <a:off x="701966" y="1787934"/>
            <a:ext cx="2972735" cy="3459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4953000" y="1787933"/>
            <a:ext cx="3429024" cy="3714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443010" y="1001936"/>
            <a:ext cx="4249597" cy="307777"/>
          </a:xfrm>
          <a:prstGeom prst="rect">
            <a:avLst/>
          </a:prstGeom>
          <a:noFill/>
        </p:spPr>
        <p:txBody>
          <a:bodyPr wrap="square" rtlCol="0">
            <a:spAutoFit/>
          </a:bodyPr>
          <a:lstStyle/>
          <a:p>
            <a:r>
              <a:rPr lang="en-US" sz="1400" dirty="0" smtClean="0">
                <a:solidFill>
                  <a:schemeClr val="tx1"/>
                </a:solidFill>
                <a:latin typeface="Times New Roman" pitchFamily="18" charset="0"/>
                <a:ea typeface="Roboto Black" panose="02000000000000000000" pitchFamily="2" charset="0"/>
                <a:cs typeface="Times New Roman" pitchFamily="18" charset="0"/>
              </a:rPr>
              <a:t>Program to convert ADC reading to voltage</a:t>
            </a:r>
            <a:endParaRPr lang="en-US" sz="1400" dirty="0">
              <a:solidFill>
                <a:schemeClr val="tx1"/>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261290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966" y="1028733"/>
            <a:ext cx="7837813" cy="2006703"/>
          </a:xfrm>
          <a:prstGeom prst="rect">
            <a:avLst/>
          </a:prstGeom>
          <a:noFill/>
        </p:spPr>
        <p:txBody>
          <a:bodyPr wrap="square" rtlCol="0">
            <a:spAutoFit/>
          </a:bodyPr>
          <a:lstStyle/>
          <a:p>
            <a:pPr marL="0" indent="0" algn="l">
              <a:lnSpc>
                <a:spcPct val="90000"/>
              </a:lnSpc>
              <a:buNone/>
            </a:pPr>
            <a:r>
              <a:rPr lang="en-US" sz="1600" dirty="0" smtClean="0">
                <a:solidFill>
                  <a:schemeClr val="bg1"/>
                </a:solidFill>
                <a:latin typeface="Times New Roman" pitchFamily="18" charset="0"/>
                <a:ea typeface="Roboto Black" panose="02000000000000000000" pitchFamily="2" charset="0"/>
                <a:cs typeface="Times New Roman" pitchFamily="18" charset="0"/>
              </a:rPr>
              <a:t>                                                       </a:t>
            </a:r>
            <a:r>
              <a:rPr lang="en-US" sz="1600" b="1" dirty="0" smtClean="0">
                <a:solidFill>
                  <a:schemeClr val="tx2"/>
                </a:solidFill>
                <a:latin typeface="Times New Roman" pitchFamily="18" charset="0"/>
                <a:ea typeface="Roboto Black" panose="02000000000000000000" pitchFamily="2" charset="0"/>
                <a:cs typeface="Times New Roman" pitchFamily="18" charset="0"/>
              </a:rPr>
              <a:t>Serial communication </a:t>
            </a:r>
          </a:p>
          <a:p>
            <a:pPr marL="285750" lvl="8" indent="-285750" defTabSz="914400" fontAlgn="base">
              <a:spcBef>
                <a:spcPct val="0"/>
              </a:spcBef>
              <a:spcAft>
                <a:spcPct val="0"/>
              </a:spcAft>
              <a:buFont typeface="Wingdings" panose="05000000000000000000" pitchFamily="2" charset="2"/>
              <a:buChar char="ü"/>
            </a:pPr>
            <a:endParaRPr lang="en-US" sz="1600" dirty="0" smtClean="0">
              <a:latin typeface="Times New Roman" pitchFamily="18" charset="0"/>
              <a:ea typeface="Roboto Lt" pitchFamily="2" charset="0"/>
              <a:cs typeface="Times New Roman" pitchFamily="18" charset="0"/>
            </a:endParaRPr>
          </a:p>
          <a:p>
            <a:pPr marL="285750" lvl="8" indent="-285750" defTabSz="914400" fontAlgn="base">
              <a:spcBef>
                <a:spcPct val="0"/>
              </a:spcBef>
              <a:spcAft>
                <a:spcPct val="0"/>
              </a:spcAft>
              <a:buFont typeface="Wingdings" panose="05000000000000000000" pitchFamily="2" charset="2"/>
              <a:buChar char="ü"/>
            </a:pPr>
            <a:r>
              <a:rPr lang="en-US" sz="1600" dirty="0" smtClean="0">
                <a:latin typeface="Times New Roman" pitchFamily="18" charset="0"/>
                <a:ea typeface="Roboto Light" panose="02000000000000000000" pitchFamily="2" charset="0"/>
                <a:cs typeface="Times New Roman" pitchFamily="18" charset="0"/>
              </a:rPr>
              <a:t>serial </a:t>
            </a:r>
            <a:r>
              <a:rPr lang="en-US" sz="1600" dirty="0">
                <a:latin typeface="Times New Roman" pitchFamily="18" charset="0"/>
                <a:ea typeface="Roboto Light" panose="02000000000000000000" pitchFamily="2" charset="0"/>
                <a:cs typeface="Times New Roman" pitchFamily="18" charset="0"/>
              </a:rPr>
              <a:t>communication is the process of sending data one bit at a time, sequentially, over a communication channel or computer bus. </a:t>
            </a:r>
          </a:p>
          <a:p>
            <a:pPr marL="0" indent="0" algn="l">
              <a:buNone/>
            </a:pPr>
            <a:endParaRPr lang="en-NZ" sz="1600" dirty="0">
              <a:solidFill>
                <a:schemeClr val="bg1"/>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NZ" sz="1600" dirty="0">
                <a:solidFill>
                  <a:schemeClr val="tx2"/>
                </a:solidFill>
                <a:latin typeface="Times New Roman" pitchFamily="18" charset="0"/>
                <a:ea typeface="Roboto Light" panose="02000000000000000000" pitchFamily="2" charset="0"/>
                <a:cs typeface="Times New Roman" pitchFamily="18" charset="0"/>
              </a:rPr>
              <a:t>Parallel communication implies sending a whole byte (or more) of data over multiple parallel </a:t>
            </a:r>
            <a:r>
              <a:rPr lang="en-NZ" sz="1600" dirty="0" smtClean="0">
                <a:solidFill>
                  <a:schemeClr val="tx2"/>
                </a:solidFill>
                <a:latin typeface="Times New Roman" pitchFamily="18" charset="0"/>
                <a:ea typeface="Roboto Light" panose="02000000000000000000" pitchFamily="2" charset="0"/>
                <a:cs typeface="Times New Roman" pitchFamily="18" charset="0"/>
              </a:rPr>
              <a:t>wires.</a:t>
            </a:r>
            <a:endParaRPr lang="en-NZ" sz="1600" dirty="0">
              <a:solidFill>
                <a:schemeClr val="tx2"/>
              </a:solidFill>
              <a:latin typeface="Times New Roman" pitchFamily="18" charset="0"/>
              <a:ea typeface="Roboto Light" panose="02000000000000000000" pitchFamily="2" charset="0"/>
              <a:cs typeface="Times New Roman" pitchFamily="18" charset="0"/>
            </a:endParaRPr>
          </a:p>
          <a:p>
            <a:endParaRPr lang="en-US" sz="1400" dirty="0">
              <a:latin typeface="Roboto Lt" pitchFamily="2" charset="0"/>
              <a:ea typeface="Roboto Lt" pitchFamily="2" charset="0"/>
            </a:endParaRPr>
          </a:p>
        </p:txBody>
      </p:sp>
      <p:sp>
        <p:nvSpPr>
          <p:cNvPr id="57" name="Rounded Rectangle 56"/>
          <p:cNvSpPr/>
          <p:nvPr/>
        </p:nvSpPr>
        <p:spPr bwMode="auto">
          <a:xfrm>
            <a:off x="1616157" y="4897458"/>
            <a:ext cx="2353072" cy="838037"/>
          </a:xfrm>
          <a:prstGeom prst="roundRect">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Rounded Rectangle 57"/>
          <p:cNvSpPr/>
          <p:nvPr/>
        </p:nvSpPr>
        <p:spPr bwMode="auto">
          <a:xfrm>
            <a:off x="4884837" y="4885872"/>
            <a:ext cx="2406017" cy="838037"/>
          </a:xfrm>
          <a:prstGeom prst="roundRect">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Roboto Light" panose="02000000000000000000" pitchFamily="2" charset="0"/>
                <a:ea typeface="Roboto Light" panose="02000000000000000000" pitchFamily="2" charset="0"/>
                <a:sym typeface="Gill Sans" charset="0"/>
              </a:rPr>
              <a:t>SYNCHRONOUS</a:t>
            </a:r>
            <a:endParaRPr kumimoji="0" lang="en-US" sz="1200" b="0" i="0" u="none" strike="noStrike" cap="none" normalizeH="0" baseline="0" dirty="0">
              <a:ln>
                <a:noFill/>
              </a:ln>
              <a:solidFill>
                <a:srgbClr val="000000"/>
              </a:solidFill>
              <a:effectLst/>
              <a:latin typeface="Roboto Light" panose="02000000000000000000" pitchFamily="2" charset="0"/>
              <a:ea typeface="Roboto Light" panose="02000000000000000000" pitchFamily="2" charset="0"/>
              <a:sym typeface="Gill Sans" charset="0"/>
            </a:endParaRPr>
          </a:p>
        </p:txBody>
      </p:sp>
      <p:sp>
        <p:nvSpPr>
          <p:cNvPr id="60" name="Rounded Rectangle 59"/>
          <p:cNvSpPr/>
          <p:nvPr/>
        </p:nvSpPr>
        <p:spPr bwMode="auto">
          <a:xfrm>
            <a:off x="2888329" y="3293583"/>
            <a:ext cx="3426313" cy="768085"/>
          </a:xfrm>
          <a:prstGeom prst="roundRect">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TextBox 5"/>
          <p:cNvSpPr txBox="1"/>
          <p:nvPr/>
        </p:nvSpPr>
        <p:spPr>
          <a:xfrm>
            <a:off x="2940620" y="3459586"/>
            <a:ext cx="3312368" cy="276999"/>
          </a:xfrm>
          <a:prstGeom prst="rect">
            <a:avLst/>
          </a:prstGeom>
          <a:noFill/>
        </p:spPr>
        <p:txBody>
          <a:bodyPr wrap="square" rtlCol="0">
            <a:spAutoFit/>
          </a:bodyPr>
          <a:lstStyle/>
          <a:p>
            <a:r>
              <a:rPr lang="en-US" sz="1200" dirty="0" smtClean="0">
                <a:latin typeface="Roboto Light" panose="02000000000000000000" pitchFamily="2" charset="0"/>
                <a:ea typeface="Roboto Light" panose="02000000000000000000" pitchFamily="2" charset="0"/>
              </a:rPr>
              <a:t>SERIAL COMMUNICATION</a:t>
            </a:r>
            <a:endParaRPr lang="en-US" sz="1200" dirty="0">
              <a:latin typeface="Roboto Light" panose="02000000000000000000" pitchFamily="2" charset="0"/>
              <a:ea typeface="Roboto Light" panose="02000000000000000000" pitchFamily="2" charset="0"/>
            </a:endParaRPr>
          </a:p>
        </p:txBody>
      </p:sp>
      <p:sp>
        <p:nvSpPr>
          <p:cNvPr id="7" name="TextBox 6"/>
          <p:cNvSpPr txBox="1"/>
          <p:nvPr/>
        </p:nvSpPr>
        <p:spPr>
          <a:xfrm>
            <a:off x="1748577" y="5111291"/>
            <a:ext cx="2088232" cy="276999"/>
          </a:xfrm>
          <a:prstGeom prst="rect">
            <a:avLst/>
          </a:prstGeom>
          <a:noFill/>
        </p:spPr>
        <p:txBody>
          <a:bodyPr wrap="square" rtlCol="0">
            <a:spAutoFit/>
          </a:bodyPr>
          <a:lstStyle/>
          <a:p>
            <a:r>
              <a:rPr lang="en-US" sz="1200" dirty="0" smtClean="0">
                <a:latin typeface="Roboto Light" panose="02000000000000000000" pitchFamily="2" charset="0"/>
                <a:ea typeface="Roboto Light" panose="02000000000000000000" pitchFamily="2" charset="0"/>
              </a:rPr>
              <a:t>ASYNCHRONOUS</a:t>
            </a:r>
            <a:endParaRPr lang="en-US" sz="1200" dirty="0">
              <a:latin typeface="Roboto Light" panose="02000000000000000000" pitchFamily="2" charset="0"/>
              <a:ea typeface="Roboto Light" panose="02000000000000000000" pitchFamily="2" charset="0"/>
            </a:endParaRPr>
          </a:p>
        </p:txBody>
      </p:sp>
      <p:cxnSp>
        <p:nvCxnSpPr>
          <p:cNvPr id="18" name="Straight Arrow Connector 17"/>
          <p:cNvCxnSpPr/>
          <p:nvPr/>
        </p:nvCxnSpPr>
        <p:spPr bwMode="auto">
          <a:xfrm>
            <a:off x="4544034" y="4061668"/>
            <a:ext cx="728230" cy="718689"/>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p:cNvCxnSpPr>
            <a:stCxn id="60" idx="2"/>
          </p:cNvCxnSpPr>
          <p:nvPr/>
        </p:nvCxnSpPr>
        <p:spPr bwMode="auto">
          <a:xfrm flipH="1">
            <a:off x="3836809" y="4061669"/>
            <a:ext cx="764676" cy="718689"/>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 xmlns:p14="http://schemas.microsoft.com/office/powerpoint/2010/main" val="1603377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1000" fill="hold"/>
                                        <p:tgtEl>
                                          <p:spTgt spid="58"/>
                                        </p:tgtEl>
                                        <p:attrNameLst>
                                          <p:attrName>ppt_w</p:attrName>
                                        </p:attrNameLst>
                                      </p:cBhvr>
                                      <p:tavLst>
                                        <p:tav tm="0">
                                          <p:val>
                                            <p:fltVal val="0"/>
                                          </p:val>
                                        </p:tav>
                                        <p:tav tm="100000">
                                          <p:val>
                                            <p:strVal val="#ppt_w"/>
                                          </p:val>
                                        </p:tav>
                                      </p:tavLst>
                                    </p:anim>
                                    <p:anim calcmode="lin" valueType="num">
                                      <p:cBhvr>
                                        <p:cTn id="26" dur="1000" fill="hold"/>
                                        <p:tgtEl>
                                          <p:spTgt spid="58"/>
                                        </p:tgtEl>
                                        <p:attrNameLst>
                                          <p:attrName>ppt_h</p:attrName>
                                        </p:attrNameLst>
                                      </p:cBhvr>
                                      <p:tavLst>
                                        <p:tav tm="0">
                                          <p:val>
                                            <p:fltVal val="0"/>
                                          </p:val>
                                        </p:tav>
                                        <p:tav tm="100000">
                                          <p:val>
                                            <p:strVal val="#ppt_h"/>
                                          </p:val>
                                        </p:tav>
                                      </p:tavLst>
                                    </p:anim>
                                    <p:anim calcmode="lin" valueType="num">
                                      <p:cBhvr>
                                        <p:cTn id="27" dur="1000" fill="hold"/>
                                        <p:tgtEl>
                                          <p:spTgt spid="58"/>
                                        </p:tgtEl>
                                        <p:attrNameLst>
                                          <p:attrName>style.rotation</p:attrName>
                                        </p:attrNameLst>
                                      </p:cBhvr>
                                      <p:tavLst>
                                        <p:tav tm="0">
                                          <p:val>
                                            <p:fltVal val="90"/>
                                          </p:val>
                                        </p:tav>
                                        <p:tav tm="100000">
                                          <p:val>
                                            <p:fltVal val="0"/>
                                          </p:val>
                                        </p:tav>
                                      </p:tavLst>
                                    </p:anim>
                                    <p:animEffect transition="in" filter="fade">
                                      <p:cBhvr>
                                        <p:cTn id="28" dur="1000"/>
                                        <p:tgtEl>
                                          <p:spTgt spid="5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1000" fill="hold"/>
                                        <p:tgtEl>
                                          <p:spTgt spid="57"/>
                                        </p:tgtEl>
                                        <p:attrNameLst>
                                          <p:attrName>ppt_w</p:attrName>
                                        </p:attrNameLst>
                                      </p:cBhvr>
                                      <p:tavLst>
                                        <p:tav tm="0">
                                          <p:val>
                                            <p:fltVal val="0"/>
                                          </p:val>
                                        </p:tav>
                                        <p:tav tm="100000">
                                          <p:val>
                                            <p:strVal val="#ppt_w"/>
                                          </p:val>
                                        </p:tav>
                                      </p:tavLst>
                                    </p:anim>
                                    <p:anim calcmode="lin" valueType="num">
                                      <p:cBhvr>
                                        <p:cTn id="32" dur="1000" fill="hold"/>
                                        <p:tgtEl>
                                          <p:spTgt spid="57"/>
                                        </p:tgtEl>
                                        <p:attrNameLst>
                                          <p:attrName>ppt_h</p:attrName>
                                        </p:attrNameLst>
                                      </p:cBhvr>
                                      <p:tavLst>
                                        <p:tav tm="0">
                                          <p:val>
                                            <p:fltVal val="0"/>
                                          </p:val>
                                        </p:tav>
                                        <p:tav tm="100000">
                                          <p:val>
                                            <p:strVal val="#ppt_h"/>
                                          </p:val>
                                        </p:tav>
                                      </p:tavLst>
                                    </p:anim>
                                    <p:anim calcmode="lin" valueType="num">
                                      <p:cBhvr>
                                        <p:cTn id="33" dur="1000" fill="hold"/>
                                        <p:tgtEl>
                                          <p:spTgt spid="57"/>
                                        </p:tgtEl>
                                        <p:attrNameLst>
                                          <p:attrName>style.rotation</p:attrName>
                                        </p:attrNameLst>
                                      </p:cBhvr>
                                      <p:tavLst>
                                        <p:tav tm="0">
                                          <p:val>
                                            <p:fltVal val="90"/>
                                          </p:val>
                                        </p:tav>
                                        <p:tav tm="100000">
                                          <p:val>
                                            <p:fltVal val="0"/>
                                          </p:val>
                                        </p:tav>
                                      </p:tavLst>
                                    </p:anim>
                                    <p:animEffect transition="in" filter="fade">
                                      <p:cBhvr>
                                        <p:cTn id="34" dur="1000"/>
                                        <p:tgtEl>
                                          <p:spTgt spid="57"/>
                                        </p:tgtEl>
                                      </p:cBhvr>
                                    </p:animEffect>
                                  </p:childTnLst>
                                </p:cTn>
                              </p:par>
                              <p:par>
                                <p:cTn id="35" presetID="3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1000" fill="hold"/>
                                        <p:tgtEl>
                                          <p:spTgt spid="60"/>
                                        </p:tgtEl>
                                        <p:attrNameLst>
                                          <p:attrName>ppt_w</p:attrName>
                                        </p:attrNameLst>
                                      </p:cBhvr>
                                      <p:tavLst>
                                        <p:tav tm="0">
                                          <p:val>
                                            <p:fltVal val="0"/>
                                          </p:val>
                                        </p:tav>
                                        <p:tav tm="100000">
                                          <p:val>
                                            <p:strVal val="#ppt_w"/>
                                          </p:val>
                                        </p:tav>
                                      </p:tavLst>
                                    </p:anim>
                                    <p:anim calcmode="lin" valueType="num">
                                      <p:cBhvr>
                                        <p:cTn id="44" dur="1000" fill="hold"/>
                                        <p:tgtEl>
                                          <p:spTgt spid="60"/>
                                        </p:tgtEl>
                                        <p:attrNameLst>
                                          <p:attrName>ppt_h</p:attrName>
                                        </p:attrNameLst>
                                      </p:cBhvr>
                                      <p:tavLst>
                                        <p:tav tm="0">
                                          <p:val>
                                            <p:fltVal val="0"/>
                                          </p:val>
                                        </p:tav>
                                        <p:tav tm="100000">
                                          <p:val>
                                            <p:strVal val="#ppt_h"/>
                                          </p:val>
                                        </p:tav>
                                      </p:tavLst>
                                    </p:anim>
                                    <p:anim calcmode="lin" valueType="num">
                                      <p:cBhvr>
                                        <p:cTn id="45" dur="1000" fill="hold"/>
                                        <p:tgtEl>
                                          <p:spTgt spid="60"/>
                                        </p:tgtEl>
                                        <p:attrNameLst>
                                          <p:attrName>style.rotation</p:attrName>
                                        </p:attrNameLst>
                                      </p:cBhvr>
                                      <p:tavLst>
                                        <p:tav tm="0">
                                          <p:val>
                                            <p:fltVal val="90"/>
                                          </p:val>
                                        </p:tav>
                                        <p:tav tm="100000">
                                          <p:val>
                                            <p:fltVal val="0"/>
                                          </p:val>
                                        </p:tav>
                                      </p:tavLst>
                                    </p:anim>
                                    <p:animEffect transition="in" filter="fade">
                                      <p:cBhvr>
                                        <p:cTn id="46" dur="1000"/>
                                        <p:tgtEl>
                                          <p:spTgt spid="60"/>
                                        </p:tgtEl>
                                      </p:cBhvr>
                                    </p:animEffect>
                                  </p:childTnLst>
                                </p:cTn>
                              </p:par>
                              <p:par>
                                <p:cTn id="47" presetID="3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transition="in" filter="fade">
                                      <p:cBhvr>
                                        <p:cTn id="5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animBg="1"/>
      <p:bldP spid="58" grpId="0" animBg="1"/>
      <p:bldP spid="60" grpId="0" animBg="1"/>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21" name="Rectangle 3"/>
          <p:cNvSpPr>
            <a:spLocks/>
          </p:cNvSpPr>
          <p:nvPr/>
        </p:nvSpPr>
        <p:spPr bwMode="auto">
          <a:xfrm>
            <a:off x="107505" y="260648"/>
            <a:ext cx="8608516"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600" b="1" dirty="0">
                <a:solidFill>
                  <a:schemeClr val="tx2"/>
                </a:solidFill>
                <a:latin typeface="Times New Roman" pitchFamily="18" charset="0"/>
                <a:ea typeface="Roboto Black" panose="02000000000000000000" pitchFamily="2" charset="0"/>
                <a:cs typeface="Times New Roman" pitchFamily="18" charset="0"/>
                <a:sym typeface="Bebas Neue" charset="0"/>
              </a:rPr>
              <a:t>UART</a:t>
            </a:r>
          </a:p>
        </p:txBody>
      </p:sp>
      <p:pic>
        <p:nvPicPr>
          <p:cNvPr id="30"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754163" y="2455076"/>
            <a:ext cx="3657600" cy="3062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714130" y="2439953"/>
            <a:ext cx="3657600" cy="1952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85900" y="1167820"/>
            <a:ext cx="6372200"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Single UART packet / Transmission character</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707619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1000" fill="hold"/>
                                        <p:tgtEl>
                                          <p:spTgt spid="37"/>
                                        </p:tgtEl>
                                        <p:attrNameLst>
                                          <p:attrName>ppt_w</p:attrName>
                                        </p:attrNameLst>
                                      </p:cBhvr>
                                      <p:tavLst>
                                        <p:tav tm="0">
                                          <p:val>
                                            <p:fltVal val="0"/>
                                          </p:val>
                                        </p:tav>
                                        <p:tav tm="100000">
                                          <p:val>
                                            <p:strVal val="#ppt_w"/>
                                          </p:val>
                                        </p:tav>
                                      </p:tavLst>
                                    </p:anim>
                                    <p:anim calcmode="lin" valueType="num">
                                      <p:cBhvr>
                                        <p:cTn id="28" dur="1000" fill="hold"/>
                                        <p:tgtEl>
                                          <p:spTgt spid="37"/>
                                        </p:tgtEl>
                                        <p:attrNameLst>
                                          <p:attrName>ppt_h</p:attrName>
                                        </p:attrNameLst>
                                      </p:cBhvr>
                                      <p:tavLst>
                                        <p:tav tm="0">
                                          <p:val>
                                            <p:fltVal val="0"/>
                                          </p:val>
                                        </p:tav>
                                        <p:tav tm="100000">
                                          <p:val>
                                            <p:strVal val="#ppt_h"/>
                                          </p:val>
                                        </p:tav>
                                      </p:tavLst>
                                    </p:anim>
                                    <p:anim calcmode="lin" valueType="num">
                                      <p:cBhvr>
                                        <p:cTn id="29" dur="1000" fill="hold"/>
                                        <p:tgtEl>
                                          <p:spTgt spid="37"/>
                                        </p:tgtEl>
                                        <p:attrNameLst>
                                          <p:attrName>style.rotation</p:attrName>
                                        </p:attrNameLst>
                                      </p:cBhvr>
                                      <p:tavLst>
                                        <p:tav tm="0">
                                          <p:val>
                                            <p:fltVal val="90"/>
                                          </p:val>
                                        </p:tav>
                                        <p:tav tm="100000">
                                          <p:val>
                                            <p:fltVal val="0"/>
                                          </p:val>
                                        </p:tav>
                                      </p:tavLst>
                                    </p:anim>
                                    <p:animEffect transition="in" filter="fade">
                                      <p:cBhvr>
                                        <p:cTn id="3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4" name="Rectangle 13"/>
          <p:cNvSpPr/>
          <p:nvPr/>
        </p:nvSpPr>
        <p:spPr>
          <a:xfrm>
            <a:off x="1066800" y="1768476"/>
            <a:ext cx="7239000" cy="523220"/>
          </a:xfrm>
          <a:prstGeom prst="rect">
            <a:avLst/>
          </a:prstGeom>
        </p:spPr>
        <p:txBody>
          <a:bodyPr wrap="square">
            <a:spAutoFit/>
          </a:bodyPr>
          <a:lstStyle/>
          <a:p>
            <a:pPr algn="l"/>
            <a:endParaRPr lang="en-US" sz="1400" dirty="0" smtClean="0">
              <a:solidFill>
                <a:schemeClr val="bg1"/>
              </a:solidFill>
              <a:latin typeface="Roboto Lt"/>
            </a:endParaRPr>
          </a:p>
          <a:p>
            <a:pPr algn="l">
              <a:buFont typeface="Wingdings" pitchFamily="2" charset="2"/>
              <a:buChar char="§"/>
            </a:pPr>
            <a:endParaRPr lang="en-US" sz="1400" dirty="0" smtClean="0">
              <a:solidFill>
                <a:schemeClr val="bg1"/>
              </a:solidFill>
              <a:latin typeface="Roboto Lt"/>
              <a:cs typeface="Times New Roman" pitchFamily="18" charset="0"/>
            </a:endParaRPr>
          </a:p>
        </p:txBody>
      </p:sp>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2" name="Rectangle 1"/>
          <p:cNvSpPr/>
          <p:nvPr/>
        </p:nvSpPr>
        <p:spPr>
          <a:xfrm>
            <a:off x="1387765" y="2159908"/>
            <a:ext cx="7315200" cy="415498"/>
          </a:xfrm>
          <a:prstGeom prst="rect">
            <a:avLst/>
          </a:prstGeom>
        </p:spPr>
        <p:txBody>
          <a:bodyPr wrap="square" anchor="ctr">
            <a:spAutoFit/>
          </a:bodyPr>
          <a:lstStyle/>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4" name="Rectangle 3"/>
          <p:cNvSpPr/>
          <p:nvPr/>
        </p:nvSpPr>
        <p:spPr>
          <a:xfrm>
            <a:off x="228601" y="1235092"/>
            <a:ext cx="4251035" cy="992579"/>
          </a:xfrm>
          <a:prstGeom prst="rect">
            <a:avLst/>
          </a:prstGeom>
        </p:spPr>
        <p:txBody>
          <a:bodyPr wrap="square">
            <a:spAutoFit/>
          </a:bodyPr>
          <a:lstStyle/>
          <a:p>
            <a:pPr algn="l">
              <a:lnSpc>
                <a:spcPct val="125000"/>
              </a:lnSpc>
            </a:pPr>
            <a:endParaRPr lang="en-US" sz="1600" dirty="0">
              <a:solidFill>
                <a:schemeClr val="bg1"/>
              </a:solidFill>
              <a:latin typeface="Roboto Lt" pitchFamily="2" charset="0"/>
              <a:ea typeface="Roboto Lt" pitchFamily="2" charset="0"/>
              <a:cs typeface="Times New Roman" pitchFamily="18" charset="0"/>
              <a:sym typeface="Open Sans Cond Light" charset="0"/>
            </a:endParaRPr>
          </a:p>
          <a:p>
            <a:pPr algn="l">
              <a:lnSpc>
                <a:spcPct val="125000"/>
              </a:lnSpc>
            </a:pPr>
            <a:endParaRPr lang="en-US" sz="1400" dirty="0">
              <a:latin typeface="Roboto Lt" pitchFamily="2" charset="0"/>
              <a:ea typeface="Roboto Lt" pitchFamily="2" charset="0"/>
              <a:cs typeface="Times New Roman" pitchFamily="18" charset="0"/>
            </a:endParaRPr>
          </a:p>
          <a:p>
            <a:pPr marL="285750" indent="-285750" algn="l">
              <a:lnSpc>
                <a:spcPct val="150000"/>
              </a:lnSpc>
              <a:buFont typeface="Wingdings" pitchFamily="2" charset="2"/>
              <a:buChar char="§"/>
            </a:pPr>
            <a:endParaRPr lang="en-US" sz="1400" dirty="0">
              <a:solidFill>
                <a:schemeClr val="bg1"/>
              </a:solidFill>
              <a:latin typeface="Roboto Lt"/>
              <a:cs typeface="Times New Roman" pitchFamily="18" charset="0"/>
            </a:endParaRPr>
          </a:p>
        </p:txBody>
      </p:sp>
      <p:sp>
        <p:nvSpPr>
          <p:cNvPr id="21" name="Rectangle 3"/>
          <p:cNvSpPr>
            <a:spLocks/>
          </p:cNvSpPr>
          <p:nvPr/>
        </p:nvSpPr>
        <p:spPr bwMode="auto">
          <a:xfrm>
            <a:off x="447138" y="857232"/>
            <a:ext cx="8268883"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smtClean="0">
              <a:solidFill>
                <a:srgbClr val="FFFF00"/>
              </a:solidFill>
              <a:latin typeface="Roboto" pitchFamily="2" charset="0"/>
              <a:ea typeface="Roboto" pitchFamily="2" charset="0"/>
              <a:cs typeface="Times New Roman" pitchFamily="18" charset="0"/>
              <a:sym typeface="Bebas Neue" charset="0"/>
            </a:endParaRPr>
          </a:p>
          <a:p>
            <a:endParaRPr lang="en-US" sz="1600" b="1" dirty="0">
              <a:solidFill>
                <a:srgbClr val="FFFFFF"/>
              </a:solidFill>
              <a:latin typeface="Roboto" pitchFamily="2" charset="0"/>
              <a:ea typeface="Roboto" pitchFamily="2" charset="0"/>
              <a:cs typeface="Times New Roman" pitchFamily="18" charset="0"/>
              <a:sym typeface="Bebas Neue" charset="0"/>
            </a:endParaRPr>
          </a:p>
        </p:txBody>
      </p:sp>
      <p:sp>
        <p:nvSpPr>
          <p:cNvPr id="29" name="Rectangle 20"/>
          <p:cNvSpPr>
            <a:spLocks/>
          </p:cNvSpPr>
          <p:nvPr/>
        </p:nvSpPr>
        <p:spPr bwMode="auto">
          <a:xfrm>
            <a:off x="4562400" y="2005498"/>
            <a:ext cx="3682008" cy="1317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a:p>
            <a:pPr algn="l">
              <a:lnSpc>
                <a:spcPct val="125000"/>
              </a:lnSpc>
            </a:pPr>
            <a:endParaRPr lang="en-US" sz="800" dirty="0">
              <a:solidFill>
                <a:schemeClr val="bg1"/>
              </a:solidFill>
              <a:latin typeface="Lato" pitchFamily="34" charset="0"/>
              <a:ea typeface="Open Sans Condensed Light" pitchFamily="34" charset="0"/>
              <a:cs typeface="Open Sans Condensed Light" pitchFamily="34" charset="0"/>
              <a:sym typeface="Open Sans Cond Light" charset="0"/>
            </a:endParaRPr>
          </a:p>
        </p:txBody>
      </p:sp>
      <p:sp>
        <p:nvSpPr>
          <p:cNvPr id="31" name="TextBox 30"/>
          <p:cNvSpPr txBox="1"/>
          <p:nvPr/>
        </p:nvSpPr>
        <p:spPr>
          <a:xfrm>
            <a:off x="5286380" y="2190742"/>
            <a:ext cx="3500462" cy="338554"/>
          </a:xfrm>
          <a:prstGeom prst="rect">
            <a:avLst/>
          </a:prstGeom>
          <a:noFill/>
        </p:spPr>
        <p:txBody>
          <a:bodyPr wrap="square" rtlCol="0">
            <a:spAutoFit/>
          </a:bodyPr>
          <a:lstStyle/>
          <a:p>
            <a:endParaRPr lang="en-IN" sz="1600" dirty="0">
              <a:latin typeface="Times New Roman" pitchFamily="18" charset="0"/>
              <a:cs typeface="Times New Roman" pitchFamily="18" charset="0"/>
            </a:endParaRPr>
          </a:p>
        </p:txBody>
      </p:sp>
      <p:sp>
        <p:nvSpPr>
          <p:cNvPr id="32" name="TextBox 31"/>
          <p:cNvSpPr txBox="1"/>
          <p:nvPr/>
        </p:nvSpPr>
        <p:spPr>
          <a:xfrm>
            <a:off x="214282" y="2285993"/>
            <a:ext cx="8715436" cy="646331"/>
          </a:xfrm>
          <a:prstGeom prst="rect">
            <a:avLst/>
          </a:prstGeom>
          <a:noFill/>
        </p:spPr>
        <p:txBody>
          <a:bodyPr wrap="square" rtlCol="0">
            <a:spAutoFit/>
          </a:bodyPr>
          <a:lstStyle/>
          <a:p>
            <a:pPr marL="0" indent="0">
              <a:buNone/>
            </a:pPr>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pic>
        <p:nvPicPr>
          <p:cNvPr id="34" name="Picture 3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01965" y="2190741"/>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4778886" y="1959069"/>
            <a:ext cx="3744416" cy="3508653"/>
          </a:xfrm>
          <a:prstGeom prst="rect">
            <a:avLst/>
          </a:prstGeom>
          <a:noFill/>
        </p:spPr>
        <p:txBody>
          <a:bodyPr wrap="square" rtlCol="0">
            <a:spAutoFit/>
          </a:bodyPr>
          <a:lstStyle/>
          <a:p>
            <a:pPr marL="285750" indent="-285750" algn="l">
              <a:buFont typeface="Wingdings" panose="05000000000000000000" pitchFamily="2" charset="2"/>
              <a:buChar char="ü"/>
            </a:pPr>
            <a:r>
              <a:rPr lang="en-US" sz="1600" b="1" dirty="0">
                <a:solidFill>
                  <a:schemeClr val="tx2"/>
                </a:solidFill>
                <a:latin typeface="Times New Roman" pitchFamily="18" charset="0"/>
                <a:ea typeface="Roboto Light" panose="02000000000000000000" pitchFamily="2" charset="0"/>
                <a:cs typeface="Times New Roman" pitchFamily="18" charset="0"/>
              </a:rPr>
              <a:t>Synchronous serial communication</a:t>
            </a:r>
            <a:r>
              <a:rPr lang="en-US" sz="1600" dirty="0">
                <a:solidFill>
                  <a:schemeClr val="tx2"/>
                </a:solidFill>
                <a:latin typeface="Times New Roman" pitchFamily="18" charset="0"/>
                <a:ea typeface="Roboto Light" panose="02000000000000000000" pitchFamily="2" charset="0"/>
                <a:cs typeface="Times New Roman" pitchFamily="18" charset="0"/>
              </a:rPr>
              <a:t> </a:t>
            </a:r>
            <a:r>
              <a:rPr lang="en-US" sz="1600" dirty="0" smtClean="0">
                <a:solidFill>
                  <a:schemeClr val="accent4"/>
                </a:solidFill>
                <a:latin typeface="Times New Roman" pitchFamily="18" charset="0"/>
                <a:ea typeface="Roboto Light" panose="02000000000000000000" pitchFamily="2" charset="0"/>
                <a:cs typeface="Times New Roman" pitchFamily="18" charset="0"/>
              </a:rPr>
              <a:t>describes </a:t>
            </a:r>
            <a:r>
              <a:rPr lang="en-US" sz="1600" dirty="0">
                <a:solidFill>
                  <a:schemeClr val="accent4"/>
                </a:solidFill>
                <a:latin typeface="Times New Roman" pitchFamily="18" charset="0"/>
                <a:ea typeface="Roboto Light" panose="02000000000000000000" pitchFamily="2" charset="0"/>
                <a:cs typeface="Times New Roman" pitchFamily="18" charset="0"/>
              </a:rPr>
              <a:t>a serial communication protocol in which "data is sent in a continuous stream at a constant rate.</a:t>
            </a:r>
          </a:p>
          <a:p>
            <a:pPr algn="l"/>
            <a:endParaRPr lang="en-US" sz="1600" dirty="0">
              <a:solidFill>
                <a:schemeClr val="accent4"/>
              </a:solidFill>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sz="1600" dirty="0">
                <a:solidFill>
                  <a:schemeClr val="accent4"/>
                </a:solidFill>
                <a:latin typeface="Times New Roman" pitchFamily="18" charset="0"/>
                <a:ea typeface="Roboto Light" panose="02000000000000000000" pitchFamily="2" charset="0"/>
                <a:cs typeface="Times New Roman" pitchFamily="18" charset="0"/>
              </a:rPr>
              <a:t>Synchronous communication requires that the clocks in the transmitting and receiving devices are </a:t>
            </a:r>
            <a:r>
              <a:rPr lang="en-US" sz="1600" i="1" dirty="0">
                <a:solidFill>
                  <a:schemeClr val="accent4"/>
                </a:solidFill>
                <a:latin typeface="Times New Roman" pitchFamily="18" charset="0"/>
                <a:ea typeface="Roboto Light" panose="02000000000000000000" pitchFamily="2" charset="0"/>
                <a:cs typeface="Times New Roman" pitchFamily="18" charset="0"/>
              </a:rPr>
              <a:t>synchronized</a:t>
            </a:r>
            <a:r>
              <a:rPr lang="en-US" sz="1600" dirty="0">
                <a:solidFill>
                  <a:schemeClr val="accent4"/>
                </a:solidFill>
                <a:latin typeface="Times New Roman" pitchFamily="18" charset="0"/>
                <a:ea typeface="Roboto Light" panose="02000000000000000000" pitchFamily="2" charset="0"/>
                <a:cs typeface="Times New Roman" pitchFamily="18" charset="0"/>
              </a:rPr>
              <a:t> – running at the same rate – so the receiver can sample the signal at the same time intervals used by the transmitter. No start or stop bits are required</a:t>
            </a:r>
          </a:p>
          <a:p>
            <a:endParaRPr lang="en-US" sz="1400" dirty="0">
              <a:solidFill>
                <a:schemeClr val="accent4"/>
              </a:solidFill>
              <a:latin typeface="Roboto Lt" pitchFamily="2" charset="0"/>
              <a:ea typeface="Roboto Lt" pitchFamily="2" charset="0"/>
            </a:endParaRPr>
          </a:p>
        </p:txBody>
      </p:sp>
      <p:sp>
        <p:nvSpPr>
          <p:cNvPr id="5" name="TextBox 4"/>
          <p:cNvSpPr txBox="1"/>
          <p:nvPr/>
        </p:nvSpPr>
        <p:spPr>
          <a:xfrm>
            <a:off x="2699793" y="1061327"/>
            <a:ext cx="3816423"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Synchronous serial communication</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407011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3" name="TextBox 2"/>
          <p:cNvSpPr txBox="1"/>
          <p:nvPr/>
        </p:nvSpPr>
        <p:spPr>
          <a:xfrm>
            <a:off x="4857966" y="2181677"/>
            <a:ext cx="3744416" cy="2031325"/>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solidFill>
                  <a:schemeClr val="tx2"/>
                </a:solidFill>
                <a:latin typeface="Times New Roman" pitchFamily="18" charset="0"/>
                <a:ea typeface="Roboto Light" panose="02000000000000000000" pitchFamily="2" charset="0"/>
                <a:cs typeface="Times New Roman" pitchFamily="18" charset="0"/>
              </a:rPr>
              <a:t>Asynchronous serial communication</a:t>
            </a:r>
            <a:r>
              <a:rPr lang="en-US" sz="1400" dirty="0">
                <a:solidFill>
                  <a:schemeClr val="tx2"/>
                </a:solidFill>
                <a:latin typeface="Times New Roman" pitchFamily="18" charset="0"/>
                <a:ea typeface="Roboto Light" panose="02000000000000000000" pitchFamily="2" charset="0"/>
                <a:cs typeface="Times New Roman" pitchFamily="18" charset="0"/>
              </a:rPr>
              <a:t> </a:t>
            </a:r>
            <a:r>
              <a:rPr lang="en-US" sz="1400" dirty="0">
                <a:solidFill>
                  <a:schemeClr val="accent4"/>
                </a:solidFill>
                <a:latin typeface="Times New Roman" pitchFamily="18" charset="0"/>
                <a:ea typeface="Roboto Light" panose="02000000000000000000" pitchFamily="2" charset="0"/>
                <a:cs typeface="Times New Roman" pitchFamily="18" charset="0"/>
              </a:rPr>
              <a:t>is a form of serial communication in which the communicating endpoints' interfaces are not continuously synchronized by a common clock signal. Instead of a common synchronization signal, the data stream contains synchronization information in form of start and stop signals</a:t>
            </a:r>
          </a:p>
          <a:p>
            <a:endParaRPr lang="en-US" sz="1400" dirty="0">
              <a:solidFill>
                <a:schemeClr val="accent4"/>
              </a:solidFill>
              <a:latin typeface="Times New Roman" pitchFamily="18" charset="0"/>
              <a:ea typeface="Roboto Lt" pitchFamily="2" charset="0"/>
              <a:cs typeface="Times New Roman" pitchFamily="18" charset="0"/>
            </a:endParaRPr>
          </a:p>
        </p:txBody>
      </p:sp>
      <p:pic>
        <p:nvPicPr>
          <p:cNvPr id="30" name="Picture 2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07737" y="2320279"/>
            <a:ext cx="3657600" cy="2382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747309" y="1162508"/>
            <a:ext cx="4030382" cy="338554"/>
          </a:xfrm>
          <a:prstGeom prst="rect">
            <a:avLst/>
          </a:prstGeom>
          <a:noFill/>
        </p:spPr>
        <p:txBody>
          <a:bodyPr wrap="square" rtlCol="0">
            <a:spAutoFit/>
          </a:bodyPr>
          <a:lstStyle/>
          <a:p>
            <a:r>
              <a:rPr lang="en-US" sz="1600" b="1" dirty="0" smtClean="0">
                <a:solidFill>
                  <a:schemeClr val="tx2"/>
                </a:solidFill>
                <a:latin typeface="Times New Roman" pitchFamily="18" charset="0"/>
                <a:ea typeface="Roboto Black" panose="02000000000000000000" pitchFamily="2" charset="0"/>
                <a:cs typeface="Times New Roman" pitchFamily="18" charset="0"/>
              </a:rPr>
              <a:t>Asynchronous serial communication</a:t>
            </a:r>
            <a:endParaRPr lang="en-US" sz="1600" b="1" dirty="0">
              <a:solidFill>
                <a:schemeClr val="tx2"/>
              </a:solidFill>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3452464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3" name="TextBox 2"/>
          <p:cNvSpPr txBox="1"/>
          <p:nvPr/>
        </p:nvSpPr>
        <p:spPr>
          <a:xfrm>
            <a:off x="4230197" y="2180862"/>
            <a:ext cx="4752528" cy="4678204"/>
          </a:xfrm>
          <a:prstGeom prst="rect">
            <a:avLst/>
          </a:prstGeom>
          <a:noFill/>
        </p:spPr>
        <p:txBody>
          <a:bodyPr wrap="square" rtlCol="0">
            <a:spAutoFit/>
          </a:bodyPr>
          <a:lstStyle/>
          <a:p>
            <a:pPr algn="l"/>
            <a:r>
              <a:rPr lang="en-US" dirty="0">
                <a:latin typeface="Times New Roman" pitchFamily="18" charset="0"/>
                <a:ea typeface="Roboto Light" panose="02000000000000000000" pitchFamily="2" charset="0"/>
                <a:cs typeface="Times New Roman" pitchFamily="18" charset="0"/>
              </a:rPr>
              <a:t>The UART, or Universal Asynchronous Receiver / Transmitter, is a feature of your </a:t>
            </a:r>
            <a:r>
              <a:rPr lang="en-US" b="1" dirty="0">
                <a:latin typeface="Times New Roman" pitchFamily="18" charset="0"/>
                <a:ea typeface="Roboto Light" panose="02000000000000000000" pitchFamily="2" charset="0"/>
                <a:cs typeface="Times New Roman" pitchFamily="18" charset="0"/>
              </a:rPr>
              <a:t>microcontroller</a:t>
            </a:r>
            <a:r>
              <a:rPr lang="en-US" dirty="0">
                <a:latin typeface="Times New Roman" pitchFamily="18" charset="0"/>
                <a:ea typeface="Roboto Light" panose="02000000000000000000" pitchFamily="2" charset="0"/>
                <a:cs typeface="Times New Roman" pitchFamily="18" charset="0"/>
              </a:rPr>
              <a:t> useful for communicating serial data (text, numbers, etc.) to your PC. The device changes incoming parallel information (within the microcontroller/PC) to serial data which can be sent on a communication line</a:t>
            </a:r>
            <a:r>
              <a:rPr lang="en-US" dirty="0" smtClean="0">
                <a:latin typeface="Times New Roman" pitchFamily="18" charset="0"/>
                <a:ea typeface="Roboto Light" panose="02000000000000000000" pitchFamily="2" charset="0"/>
                <a:cs typeface="Times New Roman" pitchFamily="18" charset="0"/>
              </a:rPr>
              <a:t>.</a:t>
            </a:r>
          </a:p>
          <a:p>
            <a:pPr algn="l"/>
            <a:endParaRPr lang="en-US" dirty="0">
              <a:latin typeface="Times New Roman" pitchFamily="18" charset="0"/>
              <a:ea typeface="Roboto Light" panose="02000000000000000000" pitchFamily="2" charset="0"/>
              <a:cs typeface="Times New Roman" pitchFamily="18" charset="0"/>
            </a:endParaRPr>
          </a:p>
          <a:p>
            <a:pPr algn="l">
              <a:buFont typeface="Wingdings" pitchFamily="2" charset="2"/>
              <a:buChar char="Ø"/>
            </a:pPr>
            <a:endParaRPr lang="en-US" b="1"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Responsible for breaking apart bytes of data and transmitting them one bit at a time</a:t>
            </a:r>
            <a:r>
              <a:rPr lang="en-US" dirty="0" smtClean="0">
                <a:latin typeface="Times New Roman" pitchFamily="18" charset="0"/>
                <a:ea typeface="Roboto Light" panose="02000000000000000000" pitchFamily="2" charset="0"/>
                <a:cs typeface="Times New Roman" pitchFamily="18" charset="0"/>
              </a:rPr>
              <a:t>.</a:t>
            </a:r>
          </a:p>
          <a:p>
            <a:pPr marL="285750" indent="-285750" algn="l">
              <a:buFont typeface="Wingdings" panose="05000000000000000000" pitchFamily="2" charset="2"/>
              <a:buChar char="ü"/>
            </a:pPr>
            <a:endParaRPr lang="en-US" dirty="0">
              <a:latin typeface="Times New Roman" pitchFamily="18" charset="0"/>
              <a:ea typeface="Roboto Light" panose="02000000000000000000" pitchFamily="2" charset="0"/>
              <a:cs typeface="Times New Roman" pitchFamily="18" charset="0"/>
            </a:endParaRPr>
          </a:p>
          <a:p>
            <a:pPr algn="l"/>
            <a:endParaRPr lang="en-US"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Receives serialized bits and converts them back into bytes.</a:t>
            </a:r>
          </a:p>
          <a:p>
            <a:pPr algn="l"/>
            <a:endParaRPr lang="en-US" sz="1400" dirty="0">
              <a:solidFill>
                <a:srgbClr val="FFFF00"/>
              </a:solidFill>
              <a:latin typeface="Times New Roman" pitchFamily="18" charset="0"/>
              <a:cs typeface="Times New Roman" pitchFamily="18" charset="0"/>
            </a:endParaRPr>
          </a:p>
          <a:p>
            <a:endParaRPr lang="en-US" sz="1400" dirty="0">
              <a:solidFill>
                <a:schemeClr val="accent4"/>
              </a:solidFill>
              <a:latin typeface="Roboto Lt" pitchFamily="2" charset="0"/>
              <a:ea typeface="Roboto Lt" pitchFamily="2" charset="0"/>
            </a:endParaRPr>
          </a:p>
        </p:txBody>
      </p:sp>
      <p:pic>
        <p:nvPicPr>
          <p:cNvPr id="34" name="Picture 3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2932" y="2466104"/>
            <a:ext cx="3657600" cy="2207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975566" y="1088596"/>
            <a:ext cx="7228115" cy="369332"/>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UART communication between two microcontrollers</a:t>
            </a:r>
            <a:endParaRPr lang="en-US" b="1" dirty="0">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2966458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3871" y="1497960"/>
            <a:ext cx="4645180" cy="5293757"/>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Whenever we want to communicate between PC and MCU or between two MCUs , the simplest way to achieve that is using UART. </a:t>
            </a:r>
            <a:endParaRPr lang="en-US"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endParaRPr lang="en-US" dirty="0" smtClean="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UART </a:t>
            </a:r>
            <a:r>
              <a:rPr lang="en-US" dirty="0">
                <a:latin typeface="Times New Roman" pitchFamily="18" charset="0"/>
                <a:ea typeface="Roboto Light" panose="02000000000000000000" pitchFamily="2" charset="0"/>
                <a:cs typeface="Times New Roman" pitchFamily="18" charset="0"/>
              </a:rPr>
              <a:t>stands for Universal Asynchronous Receiver/Transmitter.</a:t>
            </a:r>
          </a:p>
          <a:p>
            <a:pPr marL="0" indent="0" algn="l">
              <a:buNone/>
            </a:pPr>
            <a:endParaRPr lang="en-US"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UART communication basically uses 2 pins for Data transfer and these are :</a:t>
            </a:r>
          </a:p>
          <a:p>
            <a:pPr marL="0" indent="0" algn="l">
              <a:buNone/>
            </a:pPr>
            <a:r>
              <a:rPr lang="en-US" b="1" dirty="0">
                <a:latin typeface="Times New Roman" pitchFamily="18" charset="0"/>
                <a:ea typeface="Roboto Light" panose="02000000000000000000" pitchFamily="2" charset="0"/>
                <a:cs typeface="Times New Roman" pitchFamily="18" charset="0"/>
              </a:rPr>
              <a:t>             TxD (or Tx)</a:t>
            </a:r>
            <a:r>
              <a:rPr lang="en-US" dirty="0">
                <a:latin typeface="Times New Roman" pitchFamily="18" charset="0"/>
                <a:ea typeface="Roboto Light" panose="02000000000000000000" pitchFamily="2" charset="0"/>
                <a:cs typeface="Times New Roman" pitchFamily="18" charset="0"/>
              </a:rPr>
              <a:t> – which is the Transmit Data Pin used to send </a:t>
            </a:r>
            <a:r>
              <a:rPr lang="en-US" dirty="0" smtClean="0">
                <a:latin typeface="Times New Roman" pitchFamily="18" charset="0"/>
                <a:ea typeface="Roboto Light" panose="02000000000000000000" pitchFamily="2" charset="0"/>
                <a:cs typeface="Times New Roman" pitchFamily="18" charset="0"/>
              </a:rPr>
              <a:t>data.</a:t>
            </a:r>
            <a:endParaRPr lang="en-US" dirty="0">
              <a:latin typeface="Times New Roman" pitchFamily="18" charset="0"/>
              <a:ea typeface="Roboto Light" panose="02000000000000000000" pitchFamily="2" charset="0"/>
              <a:cs typeface="Times New Roman" pitchFamily="18" charset="0"/>
            </a:endParaRPr>
          </a:p>
          <a:p>
            <a:pPr marL="0" indent="0" algn="l">
              <a:buNone/>
            </a:pPr>
            <a:r>
              <a:rPr lang="en-US" b="1" dirty="0">
                <a:latin typeface="Times New Roman" pitchFamily="18" charset="0"/>
                <a:ea typeface="Roboto Light" panose="02000000000000000000" pitchFamily="2" charset="0"/>
                <a:cs typeface="Times New Roman" pitchFamily="18" charset="0"/>
              </a:rPr>
              <a:t>             RxD (or Rx)</a:t>
            </a:r>
            <a:r>
              <a:rPr lang="en-US" dirty="0">
                <a:latin typeface="Times New Roman" pitchFamily="18" charset="0"/>
                <a:ea typeface="Roboto Light" panose="02000000000000000000" pitchFamily="2" charset="0"/>
                <a:cs typeface="Times New Roman" pitchFamily="18" charset="0"/>
              </a:rPr>
              <a:t> – which is the Receive Data Pin used to get </a:t>
            </a:r>
            <a:r>
              <a:rPr lang="en-US" dirty="0" smtClean="0">
                <a:latin typeface="Times New Roman" pitchFamily="18" charset="0"/>
                <a:ea typeface="Roboto Light" panose="02000000000000000000" pitchFamily="2" charset="0"/>
                <a:cs typeface="Times New Roman" pitchFamily="18" charset="0"/>
              </a:rPr>
              <a:t>data.</a:t>
            </a:r>
            <a:endParaRPr lang="en-US" dirty="0">
              <a:latin typeface="Times New Roman" pitchFamily="18" charset="0"/>
              <a:ea typeface="Roboto Light" panose="02000000000000000000" pitchFamily="2" charset="0"/>
              <a:cs typeface="Times New Roman" pitchFamily="18" charset="0"/>
            </a:endParaRPr>
          </a:p>
          <a:p>
            <a:pPr marL="0" indent="0" algn="l">
              <a:buNone/>
            </a:pPr>
            <a:endParaRPr lang="en-US"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UART sends &amp; receives data in form of chunks or packets. These chunks or packets are also referred to as ‘transmission characters’. </a:t>
            </a:r>
          </a:p>
          <a:p>
            <a:endParaRPr lang="en-US" sz="1400" dirty="0">
              <a:solidFill>
                <a:schemeClr val="accent4"/>
              </a:solidFill>
              <a:latin typeface="Roboto Lt" pitchFamily="2" charset="0"/>
              <a:ea typeface="Roboto Lt" pitchFamily="2" charset="0"/>
            </a:endParaRPr>
          </a:p>
        </p:txBody>
      </p:sp>
      <p:pic>
        <p:nvPicPr>
          <p:cNvPr id="30" name="Content Placeholder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410344" y="2299427"/>
            <a:ext cx="3657600" cy="294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 uri="{FAA26D3D-D897-4be2-8F04-BA451C77F1D7}">
              <ma14:placeholderFlag xmlns:ma14="http://schemas.microsoft.com/office/mac/drawingml/2011/main" xmlns="" val="1"/>
            </a:ext>
          </a:extLst>
        </p:spPr>
      </p:pic>
      <p:sp>
        <p:nvSpPr>
          <p:cNvPr id="5" name="TextBox 4"/>
          <p:cNvSpPr txBox="1"/>
          <p:nvPr/>
        </p:nvSpPr>
        <p:spPr>
          <a:xfrm>
            <a:off x="1330213" y="770764"/>
            <a:ext cx="5907315" cy="707886"/>
          </a:xfrm>
          <a:prstGeom prst="rect">
            <a:avLst/>
          </a:prstGeom>
          <a:noFill/>
        </p:spPr>
        <p:txBody>
          <a:bodyPr wrap="square" rtlCol="0">
            <a:spAutoFit/>
          </a:bodyPr>
          <a:lstStyle/>
          <a:p>
            <a:r>
              <a:rPr lang="en-US" sz="2000" b="1" dirty="0" smtClean="0">
                <a:latin typeface="Times New Roman" pitchFamily="18" charset="0"/>
                <a:ea typeface="Roboto Black" panose="02000000000000000000" pitchFamily="2" charset="0"/>
                <a:cs typeface="Times New Roman" pitchFamily="18" charset="0"/>
              </a:rPr>
              <a:t>UART communication between MCU and PC/Laptop</a:t>
            </a:r>
            <a:endParaRPr lang="en-US" sz="2000" b="1" dirty="0">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842311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107504" y="857232"/>
            <a:ext cx="8608517" cy="762005"/>
          </a:xfrm>
          <a:prstGeom prst="rect">
            <a:avLst/>
          </a:prstGeom>
          <a:no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b="1" dirty="0">
              <a:solidFill>
                <a:schemeClr val="tx2"/>
              </a:solidFill>
              <a:latin typeface="Roboto Black" panose="02000000000000000000" pitchFamily="2" charset="0"/>
              <a:ea typeface="Roboto Black" panose="02000000000000000000" pitchFamily="2" charset="0"/>
              <a:cs typeface="Times New Roman" pitchFamily="18" charset="0"/>
              <a:sym typeface="Bebas Neue" charset="0"/>
            </a:endParaRPr>
          </a:p>
        </p:txBody>
      </p:sp>
      <p:sp>
        <p:nvSpPr>
          <p:cNvPr id="38" name="TextBox 37"/>
          <p:cNvSpPr txBox="1"/>
          <p:nvPr/>
        </p:nvSpPr>
        <p:spPr>
          <a:xfrm>
            <a:off x="2845596" y="1645206"/>
            <a:ext cx="4214809" cy="369332"/>
          </a:xfrm>
          <a:prstGeom prst="rect">
            <a:avLst/>
          </a:prstGeom>
          <a:noFill/>
        </p:spPr>
        <p:txBody>
          <a:bodyPr wrap="square" rtlCol="0">
            <a:spAutoFit/>
          </a:bodyPr>
          <a:lstStyle/>
          <a:p>
            <a:pPr algn="l"/>
            <a:r>
              <a:rPr lang="en-IN" b="1" dirty="0">
                <a:latin typeface="Times New Roman" pitchFamily="18" charset="0"/>
                <a:ea typeface="Roboto Black" panose="02000000000000000000" pitchFamily="2" charset="0"/>
                <a:cs typeface="Times New Roman" pitchFamily="18" charset="0"/>
              </a:rPr>
              <a:t>STRUCTURE OF A DATA PACKET</a:t>
            </a:r>
          </a:p>
        </p:txBody>
      </p:sp>
      <p:pic>
        <p:nvPicPr>
          <p:cNvPr id="34" name="Picture 3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54261" y="2514600"/>
            <a:ext cx="5715000" cy="210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782548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000" fill="hold"/>
                                        <p:tgtEl>
                                          <p:spTgt spid="34"/>
                                        </p:tgtEl>
                                        <p:attrNameLst>
                                          <p:attrName>ppt_w</p:attrName>
                                        </p:attrNameLst>
                                      </p:cBhvr>
                                      <p:tavLst>
                                        <p:tav tm="0">
                                          <p:val>
                                            <p:fltVal val="0"/>
                                          </p:val>
                                        </p:tav>
                                        <p:tav tm="100000">
                                          <p:val>
                                            <p:strVal val="#ppt_w"/>
                                          </p:val>
                                        </p:tav>
                                      </p:tavLst>
                                    </p:anim>
                                    <p:anim calcmode="lin" valueType="num">
                                      <p:cBhvr>
                                        <p:cTn id="20" dur="1000" fill="hold"/>
                                        <p:tgtEl>
                                          <p:spTgt spid="34"/>
                                        </p:tgtEl>
                                        <p:attrNameLst>
                                          <p:attrName>ppt_h</p:attrName>
                                        </p:attrNameLst>
                                      </p:cBhvr>
                                      <p:tavLst>
                                        <p:tav tm="0">
                                          <p:val>
                                            <p:fltVal val="0"/>
                                          </p:val>
                                        </p:tav>
                                        <p:tav tm="100000">
                                          <p:val>
                                            <p:strVal val="#ppt_h"/>
                                          </p:val>
                                        </p:tav>
                                      </p:tavLst>
                                    </p:anim>
                                    <p:anim calcmode="lin" valueType="num">
                                      <p:cBhvr>
                                        <p:cTn id="21" dur="1000" fill="hold"/>
                                        <p:tgtEl>
                                          <p:spTgt spid="34"/>
                                        </p:tgtEl>
                                        <p:attrNameLst>
                                          <p:attrName>style.rotation</p:attrName>
                                        </p:attrNameLst>
                                      </p:cBhvr>
                                      <p:tavLst>
                                        <p:tav tm="0">
                                          <p:val>
                                            <p:fltVal val="90"/>
                                          </p:val>
                                        </p:tav>
                                        <p:tav tm="100000">
                                          <p:val>
                                            <p:fltVal val="0"/>
                                          </p:val>
                                        </p:tav>
                                      </p:tavLst>
                                    </p:anim>
                                    <p:animEffect transition="in" filter="fade">
                                      <p:cBhvr>
                                        <p:cTn id="2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763713" y="2415259"/>
            <a:ext cx="64928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Start</a:t>
            </a:r>
          </a:p>
        </p:txBody>
      </p:sp>
      <p:sp>
        <p:nvSpPr>
          <p:cNvPr id="5" name="Text Box 5"/>
          <p:cNvSpPr txBox="1">
            <a:spLocks noChangeArrowheads="1"/>
          </p:cNvSpPr>
          <p:nvPr/>
        </p:nvSpPr>
        <p:spPr bwMode="auto">
          <a:xfrm>
            <a:off x="2413000"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D0</a:t>
            </a:r>
          </a:p>
        </p:txBody>
      </p:sp>
      <p:sp>
        <p:nvSpPr>
          <p:cNvPr id="6" name="Text Box 6"/>
          <p:cNvSpPr txBox="1">
            <a:spLocks noChangeArrowheads="1"/>
          </p:cNvSpPr>
          <p:nvPr/>
        </p:nvSpPr>
        <p:spPr bwMode="auto">
          <a:xfrm>
            <a:off x="291623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D1</a:t>
            </a:r>
          </a:p>
        </p:txBody>
      </p:sp>
      <p:sp>
        <p:nvSpPr>
          <p:cNvPr id="7" name="Text Box 7"/>
          <p:cNvSpPr txBox="1">
            <a:spLocks noChangeArrowheads="1"/>
          </p:cNvSpPr>
          <p:nvPr/>
        </p:nvSpPr>
        <p:spPr bwMode="auto">
          <a:xfrm>
            <a:off x="3419475"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D2</a:t>
            </a:r>
          </a:p>
        </p:txBody>
      </p:sp>
      <p:sp>
        <p:nvSpPr>
          <p:cNvPr id="8" name="Text Box 8"/>
          <p:cNvSpPr txBox="1">
            <a:spLocks noChangeArrowheads="1"/>
          </p:cNvSpPr>
          <p:nvPr/>
        </p:nvSpPr>
        <p:spPr bwMode="auto">
          <a:xfrm>
            <a:off x="3922714"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D3</a:t>
            </a:r>
          </a:p>
        </p:txBody>
      </p:sp>
      <p:sp>
        <p:nvSpPr>
          <p:cNvPr id="9" name="Text Box 9"/>
          <p:cNvSpPr txBox="1">
            <a:spLocks noChangeArrowheads="1"/>
          </p:cNvSpPr>
          <p:nvPr/>
        </p:nvSpPr>
        <p:spPr bwMode="auto">
          <a:xfrm>
            <a:off x="442753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D4</a:t>
            </a:r>
          </a:p>
        </p:txBody>
      </p:sp>
      <p:sp>
        <p:nvSpPr>
          <p:cNvPr id="10" name="Text Box 10"/>
          <p:cNvSpPr txBox="1">
            <a:spLocks noChangeArrowheads="1"/>
          </p:cNvSpPr>
          <p:nvPr/>
        </p:nvSpPr>
        <p:spPr bwMode="auto">
          <a:xfrm>
            <a:off x="4932364"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D5</a:t>
            </a:r>
          </a:p>
        </p:txBody>
      </p:sp>
      <p:sp>
        <p:nvSpPr>
          <p:cNvPr id="11" name="Text Box 11"/>
          <p:cNvSpPr txBox="1">
            <a:spLocks noChangeArrowheads="1"/>
          </p:cNvSpPr>
          <p:nvPr/>
        </p:nvSpPr>
        <p:spPr bwMode="auto">
          <a:xfrm>
            <a:off x="543718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D6</a:t>
            </a:r>
          </a:p>
        </p:txBody>
      </p:sp>
      <p:sp>
        <p:nvSpPr>
          <p:cNvPr id="12" name="Text Box 12"/>
          <p:cNvSpPr txBox="1">
            <a:spLocks noChangeArrowheads="1"/>
          </p:cNvSpPr>
          <p:nvPr/>
        </p:nvSpPr>
        <p:spPr bwMode="auto">
          <a:xfrm>
            <a:off x="5940425"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D7</a:t>
            </a:r>
          </a:p>
        </p:txBody>
      </p:sp>
      <p:sp>
        <p:nvSpPr>
          <p:cNvPr id="13" name="Text Box 13"/>
          <p:cNvSpPr txBox="1">
            <a:spLocks noChangeArrowheads="1"/>
          </p:cNvSpPr>
          <p:nvPr/>
        </p:nvSpPr>
        <p:spPr bwMode="auto">
          <a:xfrm>
            <a:off x="6445250" y="2415259"/>
            <a:ext cx="64928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Stop</a:t>
            </a:r>
          </a:p>
        </p:txBody>
      </p:sp>
      <p:sp>
        <p:nvSpPr>
          <p:cNvPr id="14" name="Line 14"/>
          <p:cNvSpPr>
            <a:spLocks noChangeShapeType="1"/>
          </p:cNvSpPr>
          <p:nvPr/>
        </p:nvSpPr>
        <p:spPr bwMode="auto">
          <a:xfrm>
            <a:off x="971550" y="4284133"/>
            <a:ext cx="863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5"/>
          <p:cNvSpPr>
            <a:spLocks noChangeShapeType="1"/>
          </p:cNvSpPr>
          <p:nvPr/>
        </p:nvSpPr>
        <p:spPr bwMode="auto">
          <a:xfrm flipV="1">
            <a:off x="1835150"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p:cNvSpPr>
            <a:spLocks noChangeShapeType="1"/>
          </p:cNvSpPr>
          <p:nvPr/>
        </p:nvSpPr>
        <p:spPr bwMode="auto">
          <a:xfrm>
            <a:off x="1835151" y="3515784"/>
            <a:ext cx="5048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7"/>
          <p:cNvSpPr>
            <a:spLocks noChangeShapeType="1"/>
          </p:cNvSpPr>
          <p:nvPr/>
        </p:nvSpPr>
        <p:spPr bwMode="auto">
          <a:xfrm flipV="1">
            <a:off x="2339975"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p:cNvSpPr>
            <a:spLocks noChangeShapeType="1"/>
          </p:cNvSpPr>
          <p:nvPr/>
        </p:nvSpPr>
        <p:spPr bwMode="auto">
          <a:xfrm>
            <a:off x="2339976" y="4284133"/>
            <a:ext cx="5762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p:cNvSpPr>
            <a:spLocks noChangeShapeType="1"/>
          </p:cNvSpPr>
          <p:nvPr/>
        </p:nvSpPr>
        <p:spPr bwMode="auto">
          <a:xfrm flipV="1">
            <a:off x="2916238"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p:cNvSpPr>
            <a:spLocks noChangeShapeType="1"/>
          </p:cNvSpPr>
          <p:nvPr/>
        </p:nvSpPr>
        <p:spPr bwMode="auto">
          <a:xfrm>
            <a:off x="2916239" y="3515784"/>
            <a:ext cx="2016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1"/>
          <p:cNvSpPr>
            <a:spLocks noChangeShapeType="1"/>
          </p:cNvSpPr>
          <p:nvPr/>
        </p:nvSpPr>
        <p:spPr bwMode="auto">
          <a:xfrm flipV="1">
            <a:off x="4932363"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2"/>
          <p:cNvSpPr>
            <a:spLocks noChangeShapeType="1"/>
          </p:cNvSpPr>
          <p:nvPr/>
        </p:nvSpPr>
        <p:spPr bwMode="auto">
          <a:xfrm>
            <a:off x="4932363" y="4284133"/>
            <a:ext cx="100806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p:cNvSpPr>
            <a:spLocks noChangeShapeType="1"/>
          </p:cNvSpPr>
          <p:nvPr/>
        </p:nvSpPr>
        <p:spPr bwMode="auto">
          <a:xfrm flipV="1">
            <a:off x="5940425"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4"/>
          <p:cNvSpPr>
            <a:spLocks noChangeShapeType="1"/>
          </p:cNvSpPr>
          <p:nvPr/>
        </p:nvSpPr>
        <p:spPr bwMode="auto">
          <a:xfrm>
            <a:off x="5940426" y="3515784"/>
            <a:ext cx="11525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p:cNvSpPr>
            <a:spLocks noChangeShapeType="1"/>
          </p:cNvSpPr>
          <p:nvPr/>
        </p:nvSpPr>
        <p:spPr bwMode="auto">
          <a:xfrm flipV="1">
            <a:off x="7092950"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p:cNvSpPr>
            <a:spLocks noChangeShapeType="1"/>
          </p:cNvSpPr>
          <p:nvPr/>
        </p:nvSpPr>
        <p:spPr bwMode="auto">
          <a:xfrm>
            <a:off x="7092950" y="4284133"/>
            <a:ext cx="863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7"/>
          <p:cNvSpPr>
            <a:spLocks noChangeShapeType="1"/>
          </p:cNvSpPr>
          <p:nvPr/>
        </p:nvSpPr>
        <p:spPr bwMode="auto">
          <a:xfrm>
            <a:off x="1835150" y="4574117"/>
            <a:ext cx="0" cy="28786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8"/>
          <p:cNvSpPr>
            <a:spLocks noChangeShapeType="1"/>
          </p:cNvSpPr>
          <p:nvPr/>
        </p:nvSpPr>
        <p:spPr bwMode="auto">
          <a:xfrm>
            <a:off x="2339975" y="4574117"/>
            <a:ext cx="0" cy="28786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p:cNvSpPr>
            <a:spLocks noChangeShapeType="1"/>
          </p:cNvSpPr>
          <p:nvPr/>
        </p:nvSpPr>
        <p:spPr bwMode="auto">
          <a:xfrm>
            <a:off x="1835151" y="4764617"/>
            <a:ext cx="504825" cy="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30"/>
          <p:cNvSpPr txBox="1">
            <a:spLocks noChangeArrowheads="1"/>
          </p:cNvSpPr>
          <p:nvPr/>
        </p:nvSpPr>
        <p:spPr bwMode="auto">
          <a:xfrm>
            <a:off x="1908175" y="4764617"/>
            <a:ext cx="32733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IE" sz="2400">
                <a:solidFill>
                  <a:srgbClr val="FF0000"/>
                </a:solidFill>
              </a:rPr>
              <a:t>?</a:t>
            </a:r>
          </a:p>
        </p:txBody>
      </p:sp>
      <p:sp>
        <p:nvSpPr>
          <p:cNvPr id="31" name="Rectangle 30"/>
          <p:cNvSpPr/>
          <p:nvPr/>
        </p:nvSpPr>
        <p:spPr>
          <a:xfrm>
            <a:off x="3842289" y="1079870"/>
            <a:ext cx="1106393" cy="338554"/>
          </a:xfrm>
          <a:prstGeom prst="rect">
            <a:avLst/>
          </a:prstGeom>
        </p:spPr>
        <p:txBody>
          <a:bodyPr wrap="none">
            <a:spAutoFit/>
          </a:bodyPr>
          <a:lstStyle/>
          <a:p>
            <a:r>
              <a:rPr lang="en-IE" sz="1600" b="1" dirty="0">
                <a:solidFill>
                  <a:schemeClr val="bg1"/>
                </a:solidFill>
                <a:latin typeface="Roboto Black" panose="02000000000000000000" pitchFamily="2" charset="0"/>
                <a:ea typeface="Roboto Black" panose="02000000000000000000" pitchFamily="2" charset="0"/>
              </a:rPr>
              <a:t>Signal Timing</a:t>
            </a:r>
            <a:endParaRPr lang="en-US" sz="1600" b="1" dirty="0">
              <a:latin typeface="Roboto Black" panose="02000000000000000000" pitchFamily="2" charset="0"/>
              <a:ea typeface="Roboto Black" panose="02000000000000000000" pitchFamily="2" charset="0"/>
            </a:endParaRPr>
          </a:p>
        </p:txBody>
      </p:sp>
    </p:spTree>
    <p:extLst>
      <p:ext uri="{BB962C8B-B14F-4D97-AF65-F5344CB8AC3E}">
        <p14:creationId xmlns="" xmlns:p14="http://schemas.microsoft.com/office/powerpoint/2010/main" val="27291252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0" fill="hold"/>
                                        <p:tgtEl>
                                          <p:spTgt spid="20"/>
                                        </p:tgtEl>
                                        <p:attrNameLst>
                                          <p:attrName>ppt_w</p:attrName>
                                        </p:attrNameLst>
                                      </p:cBhvr>
                                      <p:tavLst>
                                        <p:tav tm="0">
                                          <p:val>
                                            <p:fltVal val="0"/>
                                          </p:val>
                                        </p:tav>
                                        <p:tav tm="100000">
                                          <p:val>
                                            <p:strVal val="#ppt_w"/>
                                          </p:val>
                                        </p:tav>
                                      </p:tavLst>
                                    </p:anim>
                                    <p:anim calcmode="lin" valueType="num">
                                      <p:cBhvr>
                                        <p:cTn id="56" dur="1000" fill="hold"/>
                                        <p:tgtEl>
                                          <p:spTgt spid="20"/>
                                        </p:tgtEl>
                                        <p:attrNameLst>
                                          <p:attrName>ppt_h</p:attrName>
                                        </p:attrNameLst>
                                      </p:cBhvr>
                                      <p:tavLst>
                                        <p:tav tm="0">
                                          <p:val>
                                            <p:fltVal val="0"/>
                                          </p:val>
                                        </p:tav>
                                        <p:tav tm="100000">
                                          <p:val>
                                            <p:strVal val="#ppt_h"/>
                                          </p:val>
                                        </p:tav>
                                      </p:tavLst>
                                    </p:anim>
                                    <p:anim calcmode="lin" valueType="num">
                                      <p:cBhvr>
                                        <p:cTn id="57" dur="1000" fill="hold"/>
                                        <p:tgtEl>
                                          <p:spTgt spid="20"/>
                                        </p:tgtEl>
                                        <p:attrNameLst>
                                          <p:attrName>style.rotation</p:attrName>
                                        </p:attrNameLst>
                                      </p:cBhvr>
                                      <p:tavLst>
                                        <p:tav tm="0">
                                          <p:val>
                                            <p:fltVal val="90"/>
                                          </p:val>
                                        </p:tav>
                                        <p:tav tm="100000">
                                          <p:val>
                                            <p:fltVal val="0"/>
                                          </p:val>
                                        </p:tav>
                                      </p:tavLst>
                                    </p:anim>
                                    <p:animEffect transition="in" filter="fade">
                                      <p:cBhvr>
                                        <p:cTn id="58" dur="1000"/>
                                        <p:tgtEl>
                                          <p:spTgt spid="2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fltVal val="0"/>
                                          </p:val>
                                        </p:tav>
                                        <p:tav tm="100000">
                                          <p:val>
                                            <p:strVal val="#ppt_w"/>
                                          </p:val>
                                        </p:tav>
                                      </p:tavLst>
                                    </p:anim>
                                    <p:anim calcmode="lin" valueType="num">
                                      <p:cBhvr>
                                        <p:cTn id="62" dur="1000" fill="hold"/>
                                        <p:tgtEl>
                                          <p:spTgt spid="21"/>
                                        </p:tgtEl>
                                        <p:attrNameLst>
                                          <p:attrName>ppt_h</p:attrName>
                                        </p:attrNameLst>
                                      </p:cBhvr>
                                      <p:tavLst>
                                        <p:tav tm="0">
                                          <p:val>
                                            <p:fltVal val="0"/>
                                          </p:val>
                                        </p:tav>
                                        <p:tav tm="100000">
                                          <p:val>
                                            <p:strVal val="#ppt_h"/>
                                          </p:val>
                                        </p:tav>
                                      </p:tavLst>
                                    </p:anim>
                                    <p:anim calcmode="lin" valueType="num">
                                      <p:cBhvr>
                                        <p:cTn id="63" dur="1000" fill="hold"/>
                                        <p:tgtEl>
                                          <p:spTgt spid="21"/>
                                        </p:tgtEl>
                                        <p:attrNameLst>
                                          <p:attrName>style.rotation</p:attrName>
                                        </p:attrNameLst>
                                      </p:cBhvr>
                                      <p:tavLst>
                                        <p:tav tm="0">
                                          <p:val>
                                            <p:fltVal val="90"/>
                                          </p:val>
                                        </p:tav>
                                        <p:tav tm="100000">
                                          <p:val>
                                            <p:fltVal val="0"/>
                                          </p:val>
                                        </p:tav>
                                      </p:tavLst>
                                    </p:anim>
                                    <p:animEffect transition="in" filter="fade">
                                      <p:cBhvr>
                                        <p:cTn id="64" dur="1000"/>
                                        <p:tgtEl>
                                          <p:spTgt spid="2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fltVal val="0"/>
                                          </p:val>
                                        </p:tav>
                                        <p:tav tm="100000">
                                          <p:val>
                                            <p:strVal val="#ppt_w"/>
                                          </p:val>
                                        </p:tav>
                                      </p:tavLst>
                                    </p:anim>
                                    <p:anim calcmode="lin" valueType="num">
                                      <p:cBhvr>
                                        <p:cTn id="68" dur="1000" fill="hold"/>
                                        <p:tgtEl>
                                          <p:spTgt spid="22"/>
                                        </p:tgtEl>
                                        <p:attrNameLst>
                                          <p:attrName>ppt_h</p:attrName>
                                        </p:attrNameLst>
                                      </p:cBhvr>
                                      <p:tavLst>
                                        <p:tav tm="0">
                                          <p:val>
                                            <p:fltVal val="0"/>
                                          </p:val>
                                        </p:tav>
                                        <p:tav tm="100000">
                                          <p:val>
                                            <p:strVal val="#ppt_h"/>
                                          </p:val>
                                        </p:tav>
                                      </p:tavLst>
                                    </p:anim>
                                    <p:anim calcmode="lin" valueType="num">
                                      <p:cBhvr>
                                        <p:cTn id="69" dur="1000" fill="hold"/>
                                        <p:tgtEl>
                                          <p:spTgt spid="22"/>
                                        </p:tgtEl>
                                        <p:attrNameLst>
                                          <p:attrName>style.rotation</p:attrName>
                                        </p:attrNameLst>
                                      </p:cBhvr>
                                      <p:tavLst>
                                        <p:tav tm="0">
                                          <p:val>
                                            <p:fltVal val="90"/>
                                          </p:val>
                                        </p:tav>
                                        <p:tav tm="100000">
                                          <p:val>
                                            <p:fltVal val="0"/>
                                          </p:val>
                                        </p:tav>
                                      </p:tavLst>
                                    </p:anim>
                                    <p:animEffect transition="in" filter="fade">
                                      <p:cBhvr>
                                        <p:cTn id="70" dur="1000"/>
                                        <p:tgtEl>
                                          <p:spTgt spid="2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1000" fill="hold"/>
                                        <p:tgtEl>
                                          <p:spTgt spid="23"/>
                                        </p:tgtEl>
                                        <p:attrNameLst>
                                          <p:attrName>ppt_w</p:attrName>
                                        </p:attrNameLst>
                                      </p:cBhvr>
                                      <p:tavLst>
                                        <p:tav tm="0">
                                          <p:val>
                                            <p:fltVal val="0"/>
                                          </p:val>
                                        </p:tav>
                                        <p:tav tm="100000">
                                          <p:val>
                                            <p:strVal val="#ppt_w"/>
                                          </p:val>
                                        </p:tav>
                                      </p:tavLst>
                                    </p:anim>
                                    <p:anim calcmode="lin" valueType="num">
                                      <p:cBhvr>
                                        <p:cTn id="74" dur="1000" fill="hold"/>
                                        <p:tgtEl>
                                          <p:spTgt spid="23"/>
                                        </p:tgtEl>
                                        <p:attrNameLst>
                                          <p:attrName>ppt_h</p:attrName>
                                        </p:attrNameLst>
                                      </p:cBhvr>
                                      <p:tavLst>
                                        <p:tav tm="0">
                                          <p:val>
                                            <p:fltVal val="0"/>
                                          </p:val>
                                        </p:tav>
                                        <p:tav tm="100000">
                                          <p:val>
                                            <p:strVal val="#ppt_h"/>
                                          </p:val>
                                        </p:tav>
                                      </p:tavLst>
                                    </p:anim>
                                    <p:anim calcmode="lin" valueType="num">
                                      <p:cBhvr>
                                        <p:cTn id="75" dur="1000" fill="hold"/>
                                        <p:tgtEl>
                                          <p:spTgt spid="23"/>
                                        </p:tgtEl>
                                        <p:attrNameLst>
                                          <p:attrName>style.rotation</p:attrName>
                                        </p:attrNameLst>
                                      </p:cBhvr>
                                      <p:tavLst>
                                        <p:tav tm="0">
                                          <p:val>
                                            <p:fltVal val="90"/>
                                          </p:val>
                                        </p:tav>
                                        <p:tav tm="100000">
                                          <p:val>
                                            <p:fltVal val="0"/>
                                          </p:val>
                                        </p:tav>
                                      </p:tavLst>
                                    </p:anim>
                                    <p:animEffect transition="in" filter="fade">
                                      <p:cBhvr>
                                        <p:cTn id="76" dur="1000"/>
                                        <p:tgtEl>
                                          <p:spTgt spid="23"/>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1000" fill="hold"/>
                                        <p:tgtEl>
                                          <p:spTgt spid="24"/>
                                        </p:tgtEl>
                                        <p:attrNameLst>
                                          <p:attrName>ppt_w</p:attrName>
                                        </p:attrNameLst>
                                      </p:cBhvr>
                                      <p:tavLst>
                                        <p:tav tm="0">
                                          <p:val>
                                            <p:fltVal val="0"/>
                                          </p:val>
                                        </p:tav>
                                        <p:tav tm="100000">
                                          <p:val>
                                            <p:strVal val="#ppt_w"/>
                                          </p:val>
                                        </p:tav>
                                      </p:tavLst>
                                    </p:anim>
                                    <p:anim calcmode="lin" valueType="num">
                                      <p:cBhvr>
                                        <p:cTn id="80" dur="1000" fill="hold"/>
                                        <p:tgtEl>
                                          <p:spTgt spid="24"/>
                                        </p:tgtEl>
                                        <p:attrNameLst>
                                          <p:attrName>ppt_h</p:attrName>
                                        </p:attrNameLst>
                                      </p:cBhvr>
                                      <p:tavLst>
                                        <p:tav tm="0">
                                          <p:val>
                                            <p:fltVal val="0"/>
                                          </p:val>
                                        </p:tav>
                                        <p:tav tm="100000">
                                          <p:val>
                                            <p:strVal val="#ppt_h"/>
                                          </p:val>
                                        </p:tav>
                                      </p:tavLst>
                                    </p:anim>
                                    <p:anim calcmode="lin" valueType="num">
                                      <p:cBhvr>
                                        <p:cTn id="81" dur="1000" fill="hold"/>
                                        <p:tgtEl>
                                          <p:spTgt spid="24"/>
                                        </p:tgtEl>
                                        <p:attrNameLst>
                                          <p:attrName>style.rotation</p:attrName>
                                        </p:attrNameLst>
                                      </p:cBhvr>
                                      <p:tavLst>
                                        <p:tav tm="0">
                                          <p:val>
                                            <p:fltVal val="90"/>
                                          </p:val>
                                        </p:tav>
                                        <p:tav tm="100000">
                                          <p:val>
                                            <p:fltVal val="0"/>
                                          </p:val>
                                        </p:tav>
                                      </p:tavLst>
                                    </p:anim>
                                    <p:animEffect transition="in" filter="fade">
                                      <p:cBhvr>
                                        <p:cTn id="82" dur="1000"/>
                                        <p:tgtEl>
                                          <p:spTgt spid="24"/>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1000" fill="hold"/>
                                        <p:tgtEl>
                                          <p:spTgt spid="25"/>
                                        </p:tgtEl>
                                        <p:attrNameLst>
                                          <p:attrName>ppt_w</p:attrName>
                                        </p:attrNameLst>
                                      </p:cBhvr>
                                      <p:tavLst>
                                        <p:tav tm="0">
                                          <p:val>
                                            <p:fltVal val="0"/>
                                          </p:val>
                                        </p:tav>
                                        <p:tav tm="100000">
                                          <p:val>
                                            <p:strVal val="#ppt_w"/>
                                          </p:val>
                                        </p:tav>
                                      </p:tavLst>
                                    </p:anim>
                                    <p:anim calcmode="lin" valueType="num">
                                      <p:cBhvr>
                                        <p:cTn id="86" dur="1000" fill="hold"/>
                                        <p:tgtEl>
                                          <p:spTgt spid="25"/>
                                        </p:tgtEl>
                                        <p:attrNameLst>
                                          <p:attrName>ppt_h</p:attrName>
                                        </p:attrNameLst>
                                      </p:cBhvr>
                                      <p:tavLst>
                                        <p:tav tm="0">
                                          <p:val>
                                            <p:fltVal val="0"/>
                                          </p:val>
                                        </p:tav>
                                        <p:tav tm="100000">
                                          <p:val>
                                            <p:strVal val="#ppt_h"/>
                                          </p:val>
                                        </p:tav>
                                      </p:tavLst>
                                    </p:anim>
                                    <p:anim calcmode="lin" valueType="num">
                                      <p:cBhvr>
                                        <p:cTn id="87" dur="1000" fill="hold"/>
                                        <p:tgtEl>
                                          <p:spTgt spid="25"/>
                                        </p:tgtEl>
                                        <p:attrNameLst>
                                          <p:attrName>style.rotation</p:attrName>
                                        </p:attrNameLst>
                                      </p:cBhvr>
                                      <p:tavLst>
                                        <p:tav tm="0">
                                          <p:val>
                                            <p:fltVal val="90"/>
                                          </p:val>
                                        </p:tav>
                                        <p:tav tm="100000">
                                          <p:val>
                                            <p:fltVal val="0"/>
                                          </p:val>
                                        </p:tav>
                                      </p:tavLst>
                                    </p:anim>
                                    <p:animEffect transition="in" filter="fade">
                                      <p:cBhvr>
                                        <p:cTn id="88" dur="1000"/>
                                        <p:tgtEl>
                                          <p:spTgt spid="25"/>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p:cTn id="97" dur="1000" fill="hold"/>
                                        <p:tgtEl>
                                          <p:spTgt spid="5"/>
                                        </p:tgtEl>
                                        <p:attrNameLst>
                                          <p:attrName>ppt_w</p:attrName>
                                        </p:attrNameLst>
                                      </p:cBhvr>
                                      <p:tavLst>
                                        <p:tav tm="0">
                                          <p:val>
                                            <p:fltVal val="0"/>
                                          </p:val>
                                        </p:tav>
                                        <p:tav tm="100000">
                                          <p:val>
                                            <p:strVal val="#ppt_w"/>
                                          </p:val>
                                        </p:tav>
                                      </p:tavLst>
                                    </p:anim>
                                    <p:anim calcmode="lin" valueType="num">
                                      <p:cBhvr>
                                        <p:cTn id="98" dur="1000" fill="hold"/>
                                        <p:tgtEl>
                                          <p:spTgt spid="5"/>
                                        </p:tgtEl>
                                        <p:attrNameLst>
                                          <p:attrName>ppt_h</p:attrName>
                                        </p:attrNameLst>
                                      </p:cBhvr>
                                      <p:tavLst>
                                        <p:tav tm="0">
                                          <p:val>
                                            <p:fltVal val="0"/>
                                          </p:val>
                                        </p:tav>
                                        <p:tav tm="100000">
                                          <p:val>
                                            <p:strVal val="#ppt_h"/>
                                          </p:val>
                                        </p:tav>
                                      </p:tavLst>
                                    </p:anim>
                                    <p:anim calcmode="lin" valueType="num">
                                      <p:cBhvr>
                                        <p:cTn id="99" dur="1000" fill="hold"/>
                                        <p:tgtEl>
                                          <p:spTgt spid="5"/>
                                        </p:tgtEl>
                                        <p:attrNameLst>
                                          <p:attrName>style.rotation</p:attrName>
                                        </p:attrNameLst>
                                      </p:cBhvr>
                                      <p:tavLst>
                                        <p:tav tm="0">
                                          <p:val>
                                            <p:fltVal val="90"/>
                                          </p:val>
                                        </p:tav>
                                        <p:tav tm="100000">
                                          <p:val>
                                            <p:fltVal val="0"/>
                                          </p:val>
                                        </p:tav>
                                      </p:tavLst>
                                    </p:anim>
                                    <p:animEffect transition="in" filter="fade">
                                      <p:cBhvr>
                                        <p:cTn id="100" dur="1000"/>
                                        <p:tgtEl>
                                          <p:spTgt spid="5"/>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6"/>
                                        </p:tgtEl>
                                        <p:attrNameLst>
                                          <p:attrName>style.visibility</p:attrName>
                                        </p:attrNameLst>
                                      </p:cBhvr>
                                      <p:to>
                                        <p:strVal val="visible"/>
                                      </p:to>
                                    </p:set>
                                    <p:anim calcmode="lin" valueType="num">
                                      <p:cBhvr>
                                        <p:cTn id="103" dur="1000" fill="hold"/>
                                        <p:tgtEl>
                                          <p:spTgt spid="6"/>
                                        </p:tgtEl>
                                        <p:attrNameLst>
                                          <p:attrName>ppt_w</p:attrName>
                                        </p:attrNameLst>
                                      </p:cBhvr>
                                      <p:tavLst>
                                        <p:tav tm="0">
                                          <p:val>
                                            <p:fltVal val="0"/>
                                          </p:val>
                                        </p:tav>
                                        <p:tav tm="100000">
                                          <p:val>
                                            <p:strVal val="#ppt_w"/>
                                          </p:val>
                                        </p:tav>
                                      </p:tavLst>
                                    </p:anim>
                                    <p:anim calcmode="lin" valueType="num">
                                      <p:cBhvr>
                                        <p:cTn id="104" dur="1000" fill="hold"/>
                                        <p:tgtEl>
                                          <p:spTgt spid="6"/>
                                        </p:tgtEl>
                                        <p:attrNameLst>
                                          <p:attrName>ppt_h</p:attrName>
                                        </p:attrNameLst>
                                      </p:cBhvr>
                                      <p:tavLst>
                                        <p:tav tm="0">
                                          <p:val>
                                            <p:fltVal val="0"/>
                                          </p:val>
                                        </p:tav>
                                        <p:tav tm="100000">
                                          <p:val>
                                            <p:strVal val="#ppt_h"/>
                                          </p:val>
                                        </p:tav>
                                      </p:tavLst>
                                    </p:anim>
                                    <p:anim calcmode="lin" valueType="num">
                                      <p:cBhvr>
                                        <p:cTn id="105" dur="1000" fill="hold"/>
                                        <p:tgtEl>
                                          <p:spTgt spid="6"/>
                                        </p:tgtEl>
                                        <p:attrNameLst>
                                          <p:attrName>style.rotation</p:attrName>
                                        </p:attrNameLst>
                                      </p:cBhvr>
                                      <p:tavLst>
                                        <p:tav tm="0">
                                          <p:val>
                                            <p:fltVal val="90"/>
                                          </p:val>
                                        </p:tav>
                                        <p:tav tm="100000">
                                          <p:val>
                                            <p:fltVal val="0"/>
                                          </p:val>
                                        </p:tav>
                                      </p:tavLst>
                                    </p:anim>
                                    <p:animEffect transition="in" filter="fade">
                                      <p:cBhvr>
                                        <p:cTn id="106" dur="1000"/>
                                        <p:tgtEl>
                                          <p:spTgt spid="6"/>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7"/>
                                        </p:tgtEl>
                                        <p:attrNameLst>
                                          <p:attrName>style.visibility</p:attrName>
                                        </p:attrNameLst>
                                      </p:cBhvr>
                                      <p:to>
                                        <p:strVal val="visible"/>
                                      </p:to>
                                    </p:set>
                                    <p:anim calcmode="lin" valueType="num">
                                      <p:cBhvr>
                                        <p:cTn id="109" dur="1000" fill="hold"/>
                                        <p:tgtEl>
                                          <p:spTgt spid="7"/>
                                        </p:tgtEl>
                                        <p:attrNameLst>
                                          <p:attrName>ppt_w</p:attrName>
                                        </p:attrNameLst>
                                      </p:cBhvr>
                                      <p:tavLst>
                                        <p:tav tm="0">
                                          <p:val>
                                            <p:fltVal val="0"/>
                                          </p:val>
                                        </p:tav>
                                        <p:tav tm="100000">
                                          <p:val>
                                            <p:strVal val="#ppt_w"/>
                                          </p:val>
                                        </p:tav>
                                      </p:tavLst>
                                    </p:anim>
                                    <p:anim calcmode="lin" valueType="num">
                                      <p:cBhvr>
                                        <p:cTn id="110" dur="1000" fill="hold"/>
                                        <p:tgtEl>
                                          <p:spTgt spid="7"/>
                                        </p:tgtEl>
                                        <p:attrNameLst>
                                          <p:attrName>ppt_h</p:attrName>
                                        </p:attrNameLst>
                                      </p:cBhvr>
                                      <p:tavLst>
                                        <p:tav tm="0">
                                          <p:val>
                                            <p:fltVal val="0"/>
                                          </p:val>
                                        </p:tav>
                                        <p:tav tm="100000">
                                          <p:val>
                                            <p:strVal val="#ppt_h"/>
                                          </p:val>
                                        </p:tav>
                                      </p:tavLst>
                                    </p:anim>
                                    <p:anim calcmode="lin" valueType="num">
                                      <p:cBhvr>
                                        <p:cTn id="111" dur="1000" fill="hold"/>
                                        <p:tgtEl>
                                          <p:spTgt spid="7"/>
                                        </p:tgtEl>
                                        <p:attrNameLst>
                                          <p:attrName>style.rotation</p:attrName>
                                        </p:attrNameLst>
                                      </p:cBhvr>
                                      <p:tavLst>
                                        <p:tav tm="0">
                                          <p:val>
                                            <p:fltVal val="90"/>
                                          </p:val>
                                        </p:tav>
                                        <p:tav tm="100000">
                                          <p:val>
                                            <p:fltVal val="0"/>
                                          </p:val>
                                        </p:tav>
                                      </p:tavLst>
                                    </p:anim>
                                    <p:animEffect transition="in" filter="fade">
                                      <p:cBhvr>
                                        <p:cTn id="112" dur="1000"/>
                                        <p:tgtEl>
                                          <p:spTgt spid="7"/>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8"/>
                                        </p:tgtEl>
                                        <p:attrNameLst>
                                          <p:attrName>style.visibility</p:attrName>
                                        </p:attrNameLst>
                                      </p:cBhvr>
                                      <p:to>
                                        <p:strVal val="visible"/>
                                      </p:to>
                                    </p:set>
                                    <p:anim calcmode="lin" valueType="num">
                                      <p:cBhvr>
                                        <p:cTn id="115" dur="1000" fill="hold"/>
                                        <p:tgtEl>
                                          <p:spTgt spid="8"/>
                                        </p:tgtEl>
                                        <p:attrNameLst>
                                          <p:attrName>ppt_w</p:attrName>
                                        </p:attrNameLst>
                                      </p:cBhvr>
                                      <p:tavLst>
                                        <p:tav tm="0">
                                          <p:val>
                                            <p:fltVal val="0"/>
                                          </p:val>
                                        </p:tav>
                                        <p:tav tm="100000">
                                          <p:val>
                                            <p:strVal val="#ppt_w"/>
                                          </p:val>
                                        </p:tav>
                                      </p:tavLst>
                                    </p:anim>
                                    <p:anim calcmode="lin" valueType="num">
                                      <p:cBhvr>
                                        <p:cTn id="116" dur="1000" fill="hold"/>
                                        <p:tgtEl>
                                          <p:spTgt spid="8"/>
                                        </p:tgtEl>
                                        <p:attrNameLst>
                                          <p:attrName>ppt_h</p:attrName>
                                        </p:attrNameLst>
                                      </p:cBhvr>
                                      <p:tavLst>
                                        <p:tav tm="0">
                                          <p:val>
                                            <p:fltVal val="0"/>
                                          </p:val>
                                        </p:tav>
                                        <p:tav tm="100000">
                                          <p:val>
                                            <p:strVal val="#ppt_h"/>
                                          </p:val>
                                        </p:tav>
                                      </p:tavLst>
                                    </p:anim>
                                    <p:anim calcmode="lin" valueType="num">
                                      <p:cBhvr>
                                        <p:cTn id="117" dur="1000" fill="hold"/>
                                        <p:tgtEl>
                                          <p:spTgt spid="8"/>
                                        </p:tgtEl>
                                        <p:attrNameLst>
                                          <p:attrName>style.rotation</p:attrName>
                                        </p:attrNameLst>
                                      </p:cBhvr>
                                      <p:tavLst>
                                        <p:tav tm="0">
                                          <p:val>
                                            <p:fltVal val="90"/>
                                          </p:val>
                                        </p:tav>
                                        <p:tav tm="100000">
                                          <p:val>
                                            <p:fltVal val="0"/>
                                          </p:val>
                                        </p:tav>
                                      </p:tavLst>
                                    </p:anim>
                                    <p:animEffect transition="in" filter="fade">
                                      <p:cBhvr>
                                        <p:cTn id="118" dur="1000"/>
                                        <p:tgtEl>
                                          <p:spTgt spid="8"/>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
                                        </p:tgtEl>
                                        <p:attrNameLst>
                                          <p:attrName>style.visibility</p:attrName>
                                        </p:attrNameLst>
                                      </p:cBhvr>
                                      <p:to>
                                        <p:strVal val="visible"/>
                                      </p:to>
                                    </p:set>
                                    <p:anim calcmode="lin" valueType="num">
                                      <p:cBhvr>
                                        <p:cTn id="121" dur="1000" fill="hold"/>
                                        <p:tgtEl>
                                          <p:spTgt spid="9"/>
                                        </p:tgtEl>
                                        <p:attrNameLst>
                                          <p:attrName>ppt_w</p:attrName>
                                        </p:attrNameLst>
                                      </p:cBhvr>
                                      <p:tavLst>
                                        <p:tav tm="0">
                                          <p:val>
                                            <p:fltVal val="0"/>
                                          </p:val>
                                        </p:tav>
                                        <p:tav tm="100000">
                                          <p:val>
                                            <p:strVal val="#ppt_w"/>
                                          </p:val>
                                        </p:tav>
                                      </p:tavLst>
                                    </p:anim>
                                    <p:anim calcmode="lin" valueType="num">
                                      <p:cBhvr>
                                        <p:cTn id="122" dur="1000" fill="hold"/>
                                        <p:tgtEl>
                                          <p:spTgt spid="9"/>
                                        </p:tgtEl>
                                        <p:attrNameLst>
                                          <p:attrName>ppt_h</p:attrName>
                                        </p:attrNameLst>
                                      </p:cBhvr>
                                      <p:tavLst>
                                        <p:tav tm="0">
                                          <p:val>
                                            <p:fltVal val="0"/>
                                          </p:val>
                                        </p:tav>
                                        <p:tav tm="100000">
                                          <p:val>
                                            <p:strVal val="#ppt_h"/>
                                          </p:val>
                                        </p:tav>
                                      </p:tavLst>
                                    </p:anim>
                                    <p:anim calcmode="lin" valueType="num">
                                      <p:cBhvr>
                                        <p:cTn id="123" dur="1000" fill="hold"/>
                                        <p:tgtEl>
                                          <p:spTgt spid="9"/>
                                        </p:tgtEl>
                                        <p:attrNameLst>
                                          <p:attrName>style.rotation</p:attrName>
                                        </p:attrNameLst>
                                      </p:cBhvr>
                                      <p:tavLst>
                                        <p:tav tm="0">
                                          <p:val>
                                            <p:fltVal val="90"/>
                                          </p:val>
                                        </p:tav>
                                        <p:tav tm="100000">
                                          <p:val>
                                            <p:fltVal val="0"/>
                                          </p:val>
                                        </p:tav>
                                      </p:tavLst>
                                    </p:anim>
                                    <p:animEffect transition="in" filter="fade">
                                      <p:cBhvr>
                                        <p:cTn id="124" dur="1000"/>
                                        <p:tgtEl>
                                          <p:spTgt spid="9"/>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1000" fill="hold"/>
                                        <p:tgtEl>
                                          <p:spTgt spid="10"/>
                                        </p:tgtEl>
                                        <p:attrNameLst>
                                          <p:attrName>ppt_w</p:attrName>
                                        </p:attrNameLst>
                                      </p:cBhvr>
                                      <p:tavLst>
                                        <p:tav tm="0">
                                          <p:val>
                                            <p:fltVal val="0"/>
                                          </p:val>
                                        </p:tav>
                                        <p:tav tm="100000">
                                          <p:val>
                                            <p:strVal val="#ppt_w"/>
                                          </p:val>
                                        </p:tav>
                                      </p:tavLst>
                                    </p:anim>
                                    <p:anim calcmode="lin" valueType="num">
                                      <p:cBhvr>
                                        <p:cTn id="128" dur="1000" fill="hold"/>
                                        <p:tgtEl>
                                          <p:spTgt spid="10"/>
                                        </p:tgtEl>
                                        <p:attrNameLst>
                                          <p:attrName>ppt_h</p:attrName>
                                        </p:attrNameLst>
                                      </p:cBhvr>
                                      <p:tavLst>
                                        <p:tav tm="0">
                                          <p:val>
                                            <p:fltVal val="0"/>
                                          </p:val>
                                        </p:tav>
                                        <p:tav tm="100000">
                                          <p:val>
                                            <p:strVal val="#ppt_h"/>
                                          </p:val>
                                        </p:tav>
                                      </p:tavLst>
                                    </p:anim>
                                    <p:anim calcmode="lin" valueType="num">
                                      <p:cBhvr>
                                        <p:cTn id="129" dur="1000" fill="hold"/>
                                        <p:tgtEl>
                                          <p:spTgt spid="10"/>
                                        </p:tgtEl>
                                        <p:attrNameLst>
                                          <p:attrName>style.rotation</p:attrName>
                                        </p:attrNameLst>
                                      </p:cBhvr>
                                      <p:tavLst>
                                        <p:tav tm="0">
                                          <p:val>
                                            <p:fltVal val="90"/>
                                          </p:val>
                                        </p:tav>
                                        <p:tav tm="100000">
                                          <p:val>
                                            <p:fltVal val="0"/>
                                          </p:val>
                                        </p:tav>
                                      </p:tavLst>
                                    </p:anim>
                                    <p:animEffect transition="in" filter="fade">
                                      <p:cBhvr>
                                        <p:cTn id="130" dur="1000"/>
                                        <p:tgtEl>
                                          <p:spTgt spid="10"/>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11"/>
                                        </p:tgtEl>
                                        <p:attrNameLst>
                                          <p:attrName>style.visibility</p:attrName>
                                        </p:attrNameLst>
                                      </p:cBhvr>
                                      <p:to>
                                        <p:strVal val="visible"/>
                                      </p:to>
                                    </p:set>
                                    <p:anim calcmode="lin" valueType="num">
                                      <p:cBhvr>
                                        <p:cTn id="133" dur="1000" fill="hold"/>
                                        <p:tgtEl>
                                          <p:spTgt spid="11"/>
                                        </p:tgtEl>
                                        <p:attrNameLst>
                                          <p:attrName>ppt_w</p:attrName>
                                        </p:attrNameLst>
                                      </p:cBhvr>
                                      <p:tavLst>
                                        <p:tav tm="0">
                                          <p:val>
                                            <p:fltVal val="0"/>
                                          </p:val>
                                        </p:tav>
                                        <p:tav tm="100000">
                                          <p:val>
                                            <p:strVal val="#ppt_w"/>
                                          </p:val>
                                        </p:tav>
                                      </p:tavLst>
                                    </p:anim>
                                    <p:anim calcmode="lin" valueType="num">
                                      <p:cBhvr>
                                        <p:cTn id="134" dur="1000" fill="hold"/>
                                        <p:tgtEl>
                                          <p:spTgt spid="11"/>
                                        </p:tgtEl>
                                        <p:attrNameLst>
                                          <p:attrName>ppt_h</p:attrName>
                                        </p:attrNameLst>
                                      </p:cBhvr>
                                      <p:tavLst>
                                        <p:tav tm="0">
                                          <p:val>
                                            <p:fltVal val="0"/>
                                          </p:val>
                                        </p:tav>
                                        <p:tav tm="100000">
                                          <p:val>
                                            <p:strVal val="#ppt_h"/>
                                          </p:val>
                                        </p:tav>
                                      </p:tavLst>
                                    </p:anim>
                                    <p:anim calcmode="lin" valueType="num">
                                      <p:cBhvr>
                                        <p:cTn id="135" dur="1000" fill="hold"/>
                                        <p:tgtEl>
                                          <p:spTgt spid="11"/>
                                        </p:tgtEl>
                                        <p:attrNameLst>
                                          <p:attrName>style.rotation</p:attrName>
                                        </p:attrNameLst>
                                      </p:cBhvr>
                                      <p:tavLst>
                                        <p:tav tm="0">
                                          <p:val>
                                            <p:fltVal val="90"/>
                                          </p:val>
                                        </p:tav>
                                        <p:tav tm="100000">
                                          <p:val>
                                            <p:fltVal val="0"/>
                                          </p:val>
                                        </p:tav>
                                      </p:tavLst>
                                    </p:anim>
                                    <p:animEffect transition="in" filter="fade">
                                      <p:cBhvr>
                                        <p:cTn id="136" dur="1000"/>
                                        <p:tgtEl>
                                          <p:spTgt spid="11"/>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12"/>
                                        </p:tgtEl>
                                        <p:attrNameLst>
                                          <p:attrName>style.visibility</p:attrName>
                                        </p:attrNameLst>
                                      </p:cBhvr>
                                      <p:to>
                                        <p:strVal val="visible"/>
                                      </p:to>
                                    </p:set>
                                    <p:anim calcmode="lin" valueType="num">
                                      <p:cBhvr>
                                        <p:cTn id="139" dur="1000" fill="hold"/>
                                        <p:tgtEl>
                                          <p:spTgt spid="12"/>
                                        </p:tgtEl>
                                        <p:attrNameLst>
                                          <p:attrName>ppt_w</p:attrName>
                                        </p:attrNameLst>
                                      </p:cBhvr>
                                      <p:tavLst>
                                        <p:tav tm="0">
                                          <p:val>
                                            <p:fltVal val="0"/>
                                          </p:val>
                                        </p:tav>
                                        <p:tav tm="100000">
                                          <p:val>
                                            <p:strVal val="#ppt_w"/>
                                          </p:val>
                                        </p:tav>
                                      </p:tavLst>
                                    </p:anim>
                                    <p:anim calcmode="lin" valueType="num">
                                      <p:cBhvr>
                                        <p:cTn id="140" dur="1000" fill="hold"/>
                                        <p:tgtEl>
                                          <p:spTgt spid="12"/>
                                        </p:tgtEl>
                                        <p:attrNameLst>
                                          <p:attrName>ppt_h</p:attrName>
                                        </p:attrNameLst>
                                      </p:cBhvr>
                                      <p:tavLst>
                                        <p:tav tm="0">
                                          <p:val>
                                            <p:fltVal val="0"/>
                                          </p:val>
                                        </p:tav>
                                        <p:tav tm="100000">
                                          <p:val>
                                            <p:strVal val="#ppt_h"/>
                                          </p:val>
                                        </p:tav>
                                      </p:tavLst>
                                    </p:anim>
                                    <p:anim calcmode="lin" valueType="num">
                                      <p:cBhvr>
                                        <p:cTn id="141" dur="1000" fill="hold"/>
                                        <p:tgtEl>
                                          <p:spTgt spid="12"/>
                                        </p:tgtEl>
                                        <p:attrNameLst>
                                          <p:attrName>style.rotation</p:attrName>
                                        </p:attrNameLst>
                                      </p:cBhvr>
                                      <p:tavLst>
                                        <p:tav tm="0">
                                          <p:val>
                                            <p:fltVal val="90"/>
                                          </p:val>
                                        </p:tav>
                                        <p:tav tm="100000">
                                          <p:val>
                                            <p:fltVal val="0"/>
                                          </p:val>
                                        </p:tav>
                                      </p:tavLst>
                                    </p:anim>
                                    <p:animEffect transition="in" filter="fade">
                                      <p:cBhvr>
                                        <p:cTn id="142" dur="1000"/>
                                        <p:tgtEl>
                                          <p:spTgt spid="12"/>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13"/>
                                        </p:tgtEl>
                                        <p:attrNameLst>
                                          <p:attrName>style.visibility</p:attrName>
                                        </p:attrNameLst>
                                      </p:cBhvr>
                                      <p:to>
                                        <p:strVal val="visible"/>
                                      </p:to>
                                    </p:set>
                                    <p:anim calcmode="lin" valueType="num">
                                      <p:cBhvr>
                                        <p:cTn id="145" dur="1000" fill="hold"/>
                                        <p:tgtEl>
                                          <p:spTgt spid="13"/>
                                        </p:tgtEl>
                                        <p:attrNameLst>
                                          <p:attrName>ppt_w</p:attrName>
                                        </p:attrNameLst>
                                      </p:cBhvr>
                                      <p:tavLst>
                                        <p:tav tm="0">
                                          <p:val>
                                            <p:fltVal val="0"/>
                                          </p:val>
                                        </p:tav>
                                        <p:tav tm="100000">
                                          <p:val>
                                            <p:strVal val="#ppt_w"/>
                                          </p:val>
                                        </p:tav>
                                      </p:tavLst>
                                    </p:anim>
                                    <p:anim calcmode="lin" valueType="num">
                                      <p:cBhvr>
                                        <p:cTn id="146" dur="1000" fill="hold"/>
                                        <p:tgtEl>
                                          <p:spTgt spid="13"/>
                                        </p:tgtEl>
                                        <p:attrNameLst>
                                          <p:attrName>ppt_h</p:attrName>
                                        </p:attrNameLst>
                                      </p:cBhvr>
                                      <p:tavLst>
                                        <p:tav tm="0">
                                          <p:val>
                                            <p:fltVal val="0"/>
                                          </p:val>
                                        </p:tav>
                                        <p:tav tm="100000">
                                          <p:val>
                                            <p:strVal val="#ppt_h"/>
                                          </p:val>
                                        </p:tav>
                                      </p:tavLst>
                                    </p:anim>
                                    <p:anim calcmode="lin" valueType="num">
                                      <p:cBhvr>
                                        <p:cTn id="147" dur="1000" fill="hold"/>
                                        <p:tgtEl>
                                          <p:spTgt spid="13"/>
                                        </p:tgtEl>
                                        <p:attrNameLst>
                                          <p:attrName>style.rotation</p:attrName>
                                        </p:attrNameLst>
                                      </p:cBhvr>
                                      <p:tavLst>
                                        <p:tav tm="0">
                                          <p:val>
                                            <p:fltVal val="90"/>
                                          </p:val>
                                        </p:tav>
                                        <p:tav tm="100000">
                                          <p:val>
                                            <p:fltVal val="0"/>
                                          </p:val>
                                        </p:tav>
                                      </p:tavLst>
                                    </p:anim>
                                    <p:animEffect transition="in" filter="fade">
                                      <p:cBhvr>
                                        <p:cTn id="148" dur="1000"/>
                                        <p:tgtEl>
                                          <p:spTgt spid="13"/>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Real -time operation</a:t>
            </a:r>
            <a:endParaRPr lang="en-US" b="1" dirty="0">
              <a:solidFill>
                <a:schemeClr val="tx2"/>
              </a:solidFill>
            </a:endParaRPr>
          </a:p>
        </p:txBody>
      </p:sp>
      <p:sp>
        <p:nvSpPr>
          <p:cNvPr id="3" name="Content Placeholder 2"/>
          <p:cNvSpPr>
            <a:spLocks noGrp="1"/>
          </p:cNvSpPr>
          <p:nvPr>
            <p:ph idx="1"/>
          </p:nvPr>
        </p:nvSpPr>
        <p:spPr>
          <a:xfrm>
            <a:off x="652462" y="1949451"/>
            <a:ext cx="7663954" cy="4273551"/>
          </a:xfrm>
        </p:spPr>
        <p:txBody>
          <a:bodyPr/>
          <a:lstStyle/>
          <a:p>
            <a:pPr>
              <a:buFont typeface="Wingdings" pitchFamily="2" charset="2"/>
              <a:buChar char="Ø"/>
            </a:pPr>
            <a:r>
              <a:rPr lang="en-US" dirty="0" smtClean="0">
                <a:solidFill>
                  <a:schemeClr val="tx2"/>
                </a:solidFill>
                <a:latin typeface="Times New Roman" pitchFamily="18" charset="0"/>
                <a:cs typeface="Times New Roman" pitchFamily="18" charset="0"/>
              </a:rPr>
              <a:t>Must  finish operations by deadlines.</a:t>
            </a:r>
          </a:p>
          <a:p>
            <a:r>
              <a:rPr lang="en-US" dirty="0" smtClean="0">
                <a:solidFill>
                  <a:schemeClr val="tx2"/>
                </a:solidFill>
                <a:latin typeface="Times New Roman" pitchFamily="18" charset="0"/>
                <a:cs typeface="Times New Roman" pitchFamily="18" charset="0"/>
              </a:rPr>
              <a:t>Hard real time: missing deadline causes failure.</a:t>
            </a:r>
          </a:p>
          <a:p>
            <a:r>
              <a:rPr lang="en-US" dirty="0" smtClean="0">
                <a:solidFill>
                  <a:schemeClr val="tx2"/>
                </a:solidFill>
                <a:latin typeface="Times New Roman" pitchFamily="18" charset="0"/>
                <a:cs typeface="Times New Roman" pitchFamily="18" charset="0"/>
              </a:rPr>
              <a:t>Soft real time: missing deadline  results in degraded performance.</a:t>
            </a:r>
          </a:p>
          <a:p>
            <a:pPr>
              <a:buFont typeface="Wingdings" pitchFamily="2" charset="2"/>
              <a:buChar char="Ø"/>
            </a:pPr>
            <a:r>
              <a:rPr lang="en-US" dirty="0" smtClean="0">
                <a:solidFill>
                  <a:schemeClr val="tx2"/>
                </a:solidFill>
                <a:latin typeface="Times New Roman" pitchFamily="18" charset="0"/>
                <a:cs typeface="Times New Roman" pitchFamily="18" charset="0"/>
              </a:rPr>
              <a:t>Many systems are multi-rate : must handle operations at widely varying rates.</a:t>
            </a:r>
          </a:p>
          <a:p>
            <a:pPr>
              <a:buNone/>
            </a:pPr>
            <a:endParaRPr lang="en-US" dirty="0"/>
          </a:p>
        </p:txBody>
      </p:sp>
    </p:spTree>
    <p:extLst>
      <p:ext uri="{BB962C8B-B14F-4D97-AF65-F5344CB8AC3E}">
        <p14:creationId xmlns="" xmlns:p14="http://schemas.microsoft.com/office/powerpoint/2010/main" val="35496884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5" name="Rectangle 14"/>
          <p:cNvSpPr>
            <a:spLocks/>
          </p:cNvSpPr>
          <p:nvPr/>
        </p:nvSpPr>
        <p:spPr bwMode="auto">
          <a:xfrm>
            <a:off x="4624323" y="3714753"/>
            <a:ext cx="233400" cy="954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endParaRPr lang="en-US" sz="1600" dirty="0">
              <a:solidFill>
                <a:schemeClr val="bg1"/>
              </a:solidFill>
              <a:latin typeface="Bebas" pitchFamily="2" charset="0"/>
              <a:ea typeface="Open Sans Condensed Light" pitchFamily="34" charset="0"/>
              <a:cs typeface="Open Sans Condensed Light" pitchFamily="34" charset="0"/>
              <a:sym typeface="Open Sans Cond Light" charset="0"/>
            </a:endParaRPr>
          </a:p>
        </p:txBody>
      </p:sp>
      <p:sp>
        <p:nvSpPr>
          <p:cNvPr id="6" name="Text Box 4"/>
          <p:cNvSpPr txBox="1">
            <a:spLocks noChangeArrowheads="1"/>
          </p:cNvSpPr>
          <p:nvPr/>
        </p:nvSpPr>
        <p:spPr bwMode="auto">
          <a:xfrm>
            <a:off x="1763713" y="2415259"/>
            <a:ext cx="64928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Start</a:t>
            </a:r>
          </a:p>
        </p:txBody>
      </p:sp>
      <p:sp>
        <p:nvSpPr>
          <p:cNvPr id="7" name="Text Box 5"/>
          <p:cNvSpPr txBox="1">
            <a:spLocks noChangeArrowheads="1"/>
          </p:cNvSpPr>
          <p:nvPr/>
        </p:nvSpPr>
        <p:spPr bwMode="auto">
          <a:xfrm>
            <a:off x="2413000"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D0</a:t>
            </a:r>
          </a:p>
        </p:txBody>
      </p:sp>
      <p:sp>
        <p:nvSpPr>
          <p:cNvPr id="8" name="Text Box 6"/>
          <p:cNvSpPr txBox="1">
            <a:spLocks noChangeArrowheads="1"/>
          </p:cNvSpPr>
          <p:nvPr/>
        </p:nvSpPr>
        <p:spPr bwMode="auto">
          <a:xfrm>
            <a:off x="291623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D1</a:t>
            </a:r>
          </a:p>
        </p:txBody>
      </p:sp>
      <p:sp>
        <p:nvSpPr>
          <p:cNvPr id="9" name="Text Box 7"/>
          <p:cNvSpPr txBox="1">
            <a:spLocks noChangeArrowheads="1"/>
          </p:cNvSpPr>
          <p:nvPr/>
        </p:nvSpPr>
        <p:spPr bwMode="auto">
          <a:xfrm>
            <a:off x="3419475"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D2</a:t>
            </a:r>
          </a:p>
        </p:txBody>
      </p:sp>
      <p:sp>
        <p:nvSpPr>
          <p:cNvPr id="10" name="Text Box 8"/>
          <p:cNvSpPr txBox="1">
            <a:spLocks noChangeArrowheads="1"/>
          </p:cNvSpPr>
          <p:nvPr/>
        </p:nvSpPr>
        <p:spPr bwMode="auto">
          <a:xfrm>
            <a:off x="3922714"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D3</a:t>
            </a:r>
          </a:p>
        </p:txBody>
      </p:sp>
      <p:sp>
        <p:nvSpPr>
          <p:cNvPr id="11" name="Text Box 9"/>
          <p:cNvSpPr txBox="1">
            <a:spLocks noChangeArrowheads="1"/>
          </p:cNvSpPr>
          <p:nvPr/>
        </p:nvSpPr>
        <p:spPr bwMode="auto">
          <a:xfrm>
            <a:off x="442753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D4</a:t>
            </a:r>
          </a:p>
        </p:txBody>
      </p:sp>
      <p:sp>
        <p:nvSpPr>
          <p:cNvPr id="12" name="Text Box 10"/>
          <p:cNvSpPr txBox="1">
            <a:spLocks noChangeArrowheads="1"/>
          </p:cNvSpPr>
          <p:nvPr/>
        </p:nvSpPr>
        <p:spPr bwMode="auto">
          <a:xfrm>
            <a:off x="4932364"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D5</a:t>
            </a:r>
          </a:p>
        </p:txBody>
      </p:sp>
      <p:sp>
        <p:nvSpPr>
          <p:cNvPr id="13" name="Text Box 11"/>
          <p:cNvSpPr txBox="1">
            <a:spLocks noChangeArrowheads="1"/>
          </p:cNvSpPr>
          <p:nvPr/>
        </p:nvSpPr>
        <p:spPr bwMode="auto">
          <a:xfrm>
            <a:off x="5437189" y="2415259"/>
            <a:ext cx="503237"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dirty="0"/>
              <a:t>D6</a:t>
            </a:r>
          </a:p>
        </p:txBody>
      </p:sp>
      <p:sp>
        <p:nvSpPr>
          <p:cNvPr id="14" name="Text Box 12"/>
          <p:cNvSpPr txBox="1">
            <a:spLocks noChangeArrowheads="1"/>
          </p:cNvSpPr>
          <p:nvPr/>
        </p:nvSpPr>
        <p:spPr bwMode="auto">
          <a:xfrm>
            <a:off x="5940425" y="2415259"/>
            <a:ext cx="50323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D7</a:t>
            </a:r>
          </a:p>
        </p:txBody>
      </p:sp>
      <p:sp>
        <p:nvSpPr>
          <p:cNvPr id="15" name="Text Box 13"/>
          <p:cNvSpPr txBox="1">
            <a:spLocks noChangeArrowheads="1"/>
          </p:cNvSpPr>
          <p:nvPr/>
        </p:nvSpPr>
        <p:spPr bwMode="auto">
          <a:xfrm>
            <a:off x="6445250" y="2415259"/>
            <a:ext cx="649288" cy="27699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nchorCtr="1">
            <a:spAutoFit/>
          </a:bodyPr>
          <a:lstStyle/>
          <a:p>
            <a:r>
              <a:rPr lang="en-IE" sz="1200" b="0"/>
              <a:t>Stop</a:t>
            </a:r>
          </a:p>
        </p:txBody>
      </p:sp>
      <p:sp>
        <p:nvSpPr>
          <p:cNvPr id="16" name="Line 14"/>
          <p:cNvSpPr>
            <a:spLocks noChangeShapeType="1"/>
          </p:cNvSpPr>
          <p:nvPr/>
        </p:nvSpPr>
        <p:spPr bwMode="auto">
          <a:xfrm>
            <a:off x="971550" y="4284133"/>
            <a:ext cx="863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p:cNvSpPr>
            <a:spLocks noChangeShapeType="1"/>
          </p:cNvSpPr>
          <p:nvPr/>
        </p:nvSpPr>
        <p:spPr bwMode="auto">
          <a:xfrm flipV="1">
            <a:off x="1835150"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p:cNvSpPr>
            <a:spLocks noChangeShapeType="1"/>
          </p:cNvSpPr>
          <p:nvPr/>
        </p:nvSpPr>
        <p:spPr bwMode="auto">
          <a:xfrm>
            <a:off x="1835151" y="3515784"/>
            <a:ext cx="5048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p:cNvSpPr>
            <a:spLocks noChangeShapeType="1"/>
          </p:cNvSpPr>
          <p:nvPr/>
        </p:nvSpPr>
        <p:spPr bwMode="auto">
          <a:xfrm flipV="1">
            <a:off x="2339975"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p:cNvSpPr>
            <a:spLocks noChangeShapeType="1"/>
          </p:cNvSpPr>
          <p:nvPr/>
        </p:nvSpPr>
        <p:spPr bwMode="auto">
          <a:xfrm>
            <a:off x="2339976" y="4284133"/>
            <a:ext cx="5762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p:cNvSpPr>
            <a:spLocks noChangeShapeType="1"/>
          </p:cNvSpPr>
          <p:nvPr/>
        </p:nvSpPr>
        <p:spPr bwMode="auto">
          <a:xfrm flipV="1">
            <a:off x="2916238"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p:cNvSpPr>
            <a:spLocks noChangeShapeType="1"/>
          </p:cNvSpPr>
          <p:nvPr/>
        </p:nvSpPr>
        <p:spPr bwMode="auto">
          <a:xfrm>
            <a:off x="2916239" y="3515784"/>
            <a:ext cx="2016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p:cNvSpPr>
            <a:spLocks noChangeShapeType="1"/>
          </p:cNvSpPr>
          <p:nvPr/>
        </p:nvSpPr>
        <p:spPr bwMode="auto">
          <a:xfrm flipV="1">
            <a:off x="4932363"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2"/>
          <p:cNvSpPr>
            <a:spLocks noChangeShapeType="1"/>
          </p:cNvSpPr>
          <p:nvPr/>
        </p:nvSpPr>
        <p:spPr bwMode="auto">
          <a:xfrm>
            <a:off x="4932363" y="4284133"/>
            <a:ext cx="100806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3"/>
          <p:cNvSpPr>
            <a:spLocks noChangeShapeType="1"/>
          </p:cNvSpPr>
          <p:nvPr/>
        </p:nvSpPr>
        <p:spPr bwMode="auto">
          <a:xfrm flipV="1">
            <a:off x="5940425"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4"/>
          <p:cNvSpPr>
            <a:spLocks noChangeShapeType="1"/>
          </p:cNvSpPr>
          <p:nvPr/>
        </p:nvSpPr>
        <p:spPr bwMode="auto">
          <a:xfrm>
            <a:off x="5940426" y="3515784"/>
            <a:ext cx="11525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5"/>
          <p:cNvSpPr>
            <a:spLocks noChangeShapeType="1"/>
          </p:cNvSpPr>
          <p:nvPr/>
        </p:nvSpPr>
        <p:spPr bwMode="auto">
          <a:xfrm flipV="1">
            <a:off x="7092950" y="3515784"/>
            <a:ext cx="0" cy="76834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6"/>
          <p:cNvSpPr>
            <a:spLocks noChangeShapeType="1"/>
          </p:cNvSpPr>
          <p:nvPr/>
        </p:nvSpPr>
        <p:spPr bwMode="auto">
          <a:xfrm>
            <a:off x="7092950" y="4284133"/>
            <a:ext cx="863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7"/>
          <p:cNvSpPr>
            <a:spLocks noChangeShapeType="1"/>
          </p:cNvSpPr>
          <p:nvPr/>
        </p:nvSpPr>
        <p:spPr bwMode="auto">
          <a:xfrm>
            <a:off x="1835150" y="4574117"/>
            <a:ext cx="0" cy="28786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8"/>
          <p:cNvSpPr>
            <a:spLocks noChangeShapeType="1"/>
          </p:cNvSpPr>
          <p:nvPr/>
        </p:nvSpPr>
        <p:spPr bwMode="auto">
          <a:xfrm>
            <a:off x="2339975" y="4574117"/>
            <a:ext cx="0" cy="28786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29"/>
          <p:cNvSpPr>
            <a:spLocks noChangeShapeType="1"/>
          </p:cNvSpPr>
          <p:nvPr/>
        </p:nvSpPr>
        <p:spPr bwMode="auto">
          <a:xfrm>
            <a:off x="1835151" y="4764617"/>
            <a:ext cx="504825" cy="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30"/>
          <p:cNvSpPr txBox="1">
            <a:spLocks noChangeArrowheads="1"/>
          </p:cNvSpPr>
          <p:nvPr/>
        </p:nvSpPr>
        <p:spPr bwMode="auto">
          <a:xfrm>
            <a:off x="1908175" y="4764617"/>
            <a:ext cx="32733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IE" sz="2400">
                <a:solidFill>
                  <a:srgbClr val="FF0000"/>
                </a:solidFill>
              </a:rPr>
              <a:t>?</a:t>
            </a:r>
          </a:p>
        </p:txBody>
      </p:sp>
      <p:sp>
        <p:nvSpPr>
          <p:cNvPr id="33" name="Text Box 31"/>
          <p:cNvSpPr txBox="1">
            <a:spLocks noChangeArrowheads="1"/>
          </p:cNvSpPr>
          <p:nvPr/>
        </p:nvSpPr>
        <p:spPr bwMode="auto">
          <a:xfrm>
            <a:off x="2166015" y="5236634"/>
            <a:ext cx="63831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IE" sz="1200" b="0" dirty="0">
                <a:solidFill>
                  <a:schemeClr val="bg1"/>
                </a:solidFill>
                <a:latin typeface="Roboto Light" panose="02000000000000000000" pitchFamily="2" charset="0"/>
                <a:ea typeface="Roboto Light" panose="02000000000000000000" pitchFamily="2" charset="0"/>
              </a:rPr>
              <a:t>bit period</a:t>
            </a:r>
          </a:p>
        </p:txBody>
      </p:sp>
      <p:sp>
        <p:nvSpPr>
          <p:cNvPr id="2" name="Rectangle 1"/>
          <p:cNvSpPr/>
          <p:nvPr/>
        </p:nvSpPr>
        <p:spPr>
          <a:xfrm>
            <a:off x="3842289" y="1015211"/>
            <a:ext cx="1106393" cy="338554"/>
          </a:xfrm>
          <a:prstGeom prst="rect">
            <a:avLst/>
          </a:prstGeom>
        </p:spPr>
        <p:txBody>
          <a:bodyPr wrap="none">
            <a:spAutoFit/>
          </a:bodyPr>
          <a:lstStyle/>
          <a:p>
            <a:r>
              <a:rPr lang="en-IE" sz="1600" b="1" dirty="0">
                <a:solidFill>
                  <a:schemeClr val="bg1"/>
                </a:solidFill>
                <a:latin typeface="Roboto Black" panose="02000000000000000000" pitchFamily="2" charset="0"/>
                <a:ea typeface="Roboto Black" panose="02000000000000000000" pitchFamily="2" charset="0"/>
              </a:rPr>
              <a:t>Signal Timing</a:t>
            </a:r>
            <a:endParaRPr lang="en-US" sz="1600" b="1" dirty="0">
              <a:latin typeface="Roboto Black" panose="02000000000000000000" pitchFamily="2" charset="0"/>
              <a:ea typeface="Roboto Black" panose="02000000000000000000" pitchFamily="2" charset="0"/>
            </a:endParaRPr>
          </a:p>
        </p:txBody>
      </p:sp>
    </p:spTree>
    <p:extLst>
      <p:ext uri="{BB962C8B-B14F-4D97-AF65-F5344CB8AC3E}">
        <p14:creationId xmlns="" xmlns:p14="http://schemas.microsoft.com/office/powerpoint/2010/main" val="12901302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fltVal val="0"/>
                                          </p:val>
                                        </p:tav>
                                        <p:tav tm="100000">
                                          <p:val>
                                            <p:strVal val="#ppt_w"/>
                                          </p:val>
                                        </p:tav>
                                      </p:tavLst>
                                    </p:anim>
                                    <p:anim calcmode="lin" valueType="num">
                                      <p:cBhvr>
                                        <p:cTn id="50" dur="1000" fill="hold"/>
                                        <p:tgtEl>
                                          <p:spTgt spid="12"/>
                                        </p:tgtEl>
                                        <p:attrNameLst>
                                          <p:attrName>ppt_h</p:attrName>
                                        </p:attrNameLst>
                                      </p:cBhvr>
                                      <p:tavLst>
                                        <p:tav tm="0">
                                          <p:val>
                                            <p:fltVal val="0"/>
                                          </p:val>
                                        </p:tav>
                                        <p:tav tm="100000">
                                          <p:val>
                                            <p:strVal val="#ppt_h"/>
                                          </p:val>
                                        </p:tav>
                                      </p:tavLst>
                                    </p:anim>
                                    <p:anim calcmode="lin" valueType="num">
                                      <p:cBhvr>
                                        <p:cTn id="51" dur="1000" fill="hold"/>
                                        <p:tgtEl>
                                          <p:spTgt spid="12"/>
                                        </p:tgtEl>
                                        <p:attrNameLst>
                                          <p:attrName>style.rotation</p:attrName>
                                        </p:attrNameLst>
                                      </p:cBhvr>
                                      <p:tavLst>
                                        <p:tav tm="0">
                                          <p:val>
                                            <p:fltVal val="90"/>
                                          </p:val>
                                        </p:tav>
                                        <p:tav tm="100000">
                                          <p:val>
                                            <p:fltVal val="0"/>
                                          </p:val>
                                        </p:tav>
                                      </p:tavLst>
                                    </p:anim>
                                    <p:animEffect transition="in" filter="fade">
                                      <p:cBhvr>
                                        <p:cTn id="52" dur="1000"/>
                                        <p:tgtEl>
                                          <p:spTgt spid="12"/>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1000" fill="hold"/>
                                        <p:tgtEl>
                                          <p:spTgt spid="14"/>
                                        </p:tgtEl>
                                        <p:attrNameLst>
                                          <p:attrName>ppt_w</p:attrName>
                                        </p:attrNameLst>
                                      </p:cBhvr>
                                      <p:tavLst>
                                        <p:tav tm="0">
                                          <p:val>
                                            <p:fltVal val="0"/>
                                          </p:val>
                                        </p:tav>
                                        <p:tav tm="100000">
                                          <p:val>
                                            <p:strVal val="#ppt_w"/>
                                          </p:val>
                                        </p:tav>
                                      </p:tavLst>
                                    </p:anim>
                                    <p:anim calcmode="lin" valueType="num">
                                      <p:cBhvr>
                                        <p:cTn id="62" dur="1000" fill="hold"/>
                                        <p:tgtEl>
                                          <p:spTgt spid="14"/>
                                        </p:tgtEl>
                                        <p:attrNameLst>
                                          <p:attrName>ppt_h</p:attrName>
                                        </p:attrNameLst>
                                      </p:cBhvr>
                                      <p:tavLst>
                                        <p:tav tm="0">
                                          <p:val>
                                            <p:fltVal val="0"/>
                                          </p:val>
                                        </p:tav>
                                        <p:tav tm="100000">
                                          <p:val>
                                            <p:strVal val="#ppt_h"/>
                                          </p:val>
                                        </p:tav>
                                      </p:tavLst>
                                    </p:anim>
                                    <p:anim calcmode="lin" valueType="num">
                                      <p:cBhvr>
                                        <p:cTn id="63" dur="1000" fill="hold"/>
                                        <p:tgtEl>
                                          <p:spTgt spid="14"/>
                                        </p:tgtEl>
                                        <p:attrNameLst>
                                          <p:attrName>style.rotation</p:attrName>
                                        </p:attrNameLst>
                                      </p:cBhvr>
                                      <p:tavLst>
                                        <p:tav tm="0">
                                          <p:val>
                                            <p:fltVal val="90"/>
                                          </p:val>
                                        </p:tav>
                                        <p:tav tm="100000">
                                          <p:val>
                                            <p:fltVal val="0"/>
                                          </p:val>
                                        </p:tav>
                                      </p:tavLst>
                                    </p:anim>
                                    <p:animEffect transition="in" filter="fade">
                                      <p:cBhvr>
                                        <p:cTn id="64" dur="1000"/>
                                        <p:tgtEl>
                                          <p:spTgt spid="14"/>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1000" fill="hold"/>
                                        <p:tgtEl>
                                          <p:spTgt spid="15"/>
                                        </p:tgtEl>
                                        <p:attrNameLst>
                                          <p:attrName>ppt_w</p:attrName>
                                        </p:attrNameLst>
                                      </p:cBhvr>
                                      <p:tavLst>
                                        <p:tav tm="0">
                                          <p:val>
                                            <p:fltVal val="0"/>
                                          </p:val>
                                        </p:tav>
                                        <p:tav tm="100000">
                                          <p:val>
                                            <p:strVal val="#ppt_w"/>
                                          </p:val>
                                        </p:tav>
                                      </p:tavLst>
                                    </p:anim>
                                    <p:anim calcmode="lin" valueType="num">
                                      <p:cBhvr>
                                        <p:cTn id="68" dur="1000" fill="hold"/>
                                        <p:tgtEl>
                                          <p:spTgt spid="15"/>
                                        </p:tgtEl>
                                        <p:attrNameLst>
                                          <p:attrName>ppt_h</p:attrName>
                                        </p:attrNameLst>
                                      </p:cBhvr>
                                      <p:tavLst>
                                        <p:tav tm="0">
                                          <p:val>
                                            <p:fltVal val="0"/>
                                          </p:val>
                                        </p:tav>
                                        <p:tav tm="100000">
                                          <p:val>
                                            <p:strVal val="#ppt_h"/>
                                          </p:val>
                                        </p:tav>
                                      </p:tavLst>
                                    </p:anim>
                                    <p:anim calcmode="lin" valueType="num">
                                      <p:cBhvr>
                                        <p:cTn id="69" dur="1000" fill="hold"/>
                                        <p:tgtEl>
                                          <p:spTgt spid="15"/>
                                        </p:tgtEl>
                                        <p:attrNameLst>
                                          <p:attrName>style.rotation</p:attrName>
                                        </p:attrNameLst>
                                      </p:cBhvr>
                                      <p:tavLst>
                                        <p:tav tm="0">
                                          <p:val>
                                            <p:fltVal val="90"/>
                                          </p:val>
                                        </p:tav>
                                        <p:tav tm="100000">
                                          <p:val>
                                            <p:fltVal val="0"/>
                                          </p:val>
                                        </p:tav>
                                      </p:tavLst>
                                    </p:anim>
                                    <p:animEffect transition="in" filter="fade">
                                      <p:cBhvr>
                                        <p:cTn id="70" dur="1000"/>
                                        <p:tgtEl>
                                          <p:spTgt spid="1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p:cTn id="73" dur="1000" fill="hold"/>
                                        <p:tgtEl>
                                          <p:spTgt spid="26"/>
                                        </p:tgtEl>
                                        <p:attrNameLst>
                                          <p:attrName>ppt_w</p:attrName>
                                        </p:attrNameLst>
                                      </p:cBhvr>
                                      <p:tavLst>
                                        <p:tav tm="0">
                                          <p:val>
                                            <p:fltVal val="0"/>
                                          </p:val>
                                        </p:tav>
                                        <p:tav tm="100000">
                                          <p:val>
                                            <p:strVal val="#ppt_w"/>
                                          </p:val>
                                        </p:tav>
                                      </p:tavLst>
                                    </p:anim>
                                    <p:anim calcmode="lin" valueType="num">
                                      <p:cBhvr>
                                        <p:cTn id="74" dur="1000" fill="hold"/>
                                        <p:tgtEl>
                                          <p:spTgt spid="26"/>
                                        </p:tgtEl>
                                        <p:attrNameLst>
                                          <p:attrName>ppt_h</p:attrName>
                                        </p:attrNameLst>
                                      </p:cBhvr>
                                      <p:tavLst>
                                        <p:tav tm="0">
                                          <p:val>
                                            <p:fltVal val="0"/>
                                          </p:val>
                                        </p:tav>
                                        <p:tav tm="100000">
                                          <p:val>
                                            <p:strVal val="#ppt_h"/>
                                          </p:val>
                                        </p:tav>
                                      </p:tavLst>
                                    </p:anim>
                                    <p:anim calcmode="lin" valueType="num">
                                      <p:cBhvr>
                                        <p:cTn id="75" dur="1000" fill="hold"/>
                                        <p:tgtEl>
                                          <p:spTgt spid="26"/>
                                        </p:tgtEl>
                                        <p:attrNameLst>
                                          <p:attrName>style.rotation</p:attrName>
                                        </p:attrNameLst>
                                      </p:cBhvr>
                                      <p:tavLst>
                                        <p:tav tm="0">
                                          <p:val>
                                            <p:fltVal val="90"/>
                                          </p:val>
                                        </p:tav>
                                        <p:tav tm="100000">
                                          <p:val>
                                            <p:fltVal val="0"/>
                                          </p:val>
                                        </p:tav>
                                      </p:tavLst>
                                    </p:anim>
                                    <p:animEffect transition="in" filter="fade">
                                      <p:cBhvr>
                                        <p:cTn id="76" dur="1000"/>
                                        <p:tgtEl>
                                          <p:spTgt spid="26"/>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1000" fill="hold"/>
                                        <p:tgtEl>
                                          <p:spTgt spid="27"/>
                                        </p:tgtEl>
                                        <p:attrNameLst>
                                          <p:attrName>ppt_w</p:attrName>
                                        </p:attrNameLst>
                                      </p:cBhvr>
                                      <p:tavLst>
                                        <p:tav tm="0">
                                          <p:val>
                                            <p:fltVal val="0"/>
                                          </p:val>
                                        </p:tav>
                                        <p:tav tm="100000">
                                          <p:val>
                                            <p:strVal val="#ppt_w"/>
                                          </p:val>
                                        </p:tav>
                                      </p:tavLst>
                                    </p:anim>
                                    <p:anim calcmode="lin" valueType="num">
                                      <p:cBhvr>
                                        <p:cTn id="80" dur="1000" fill="hold"/>
                                        <p:tgtEl>
                                          <p:spTgt spid="27"/>
                                        </p:tgtEl>
                                        <p:attrNameLst>
                                          <p:attrName>ppt_h</p:attrName>
                                        </p:attrNameLst>
                                      </p:cBhvr>
                                      <p:tavLst>
                                        <p:tav tm="0">
                                          <p:val>
                                            <p:fltVal val="0"/>
                                          </p:val>
                                        </p:tav>
                                        <p:tav tm="100000">
                                          <p:val>
                                            <p:strVal val="#ppt_h"/>
                                          </p:val>
                                        </p:tav>
                                      </p:tavLst>
                                    </p:anim>
                                    <p:anim calcmode="lin" valueType="num">
                                      <p:cBhvr>
                                        <p:cTn id="81" dur="1000" fill="hold"/>
                                        <p:tgtEl>
                                          <p:spTgt spid="27"/>
                                        </p:tgtEl>
                                        <p:attrNameLst>
                                          <p:attrName>style.rotation</p:attrName>
                                        </p:attrNameLst>
                                      </p:cBhvr>
                                      <p:tavLst>
                                        <p:tav tm="0">
                                          <p:val>
                                            <p:fltVal val="90"/>
                                          </p:val>
                                        </p:tav>
                                        <p:tav tm="100000">
                                          <p:val>
                                            <p:fltVal val="0"/>
                                          </p:val>
                                        </p:tav>
                                      </p:tavLst>
                                    </p:anim>
                                    <p:animEffect transition="in" filter="fade">
                                      <p:cBhvr>
                                        <p:cTn id="82" dur="1000"/>
                                        <p:tgtEl>
                                          <p:spTgt spid="27"/>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1000" fill="hold"/>
                                        <p:tgtEl>
                                          <p:spTgt spid="28"/>
                                        </p:tgtEl>
                                        <p:attrNameLst>
                                          <p:attrName>ppt_w</p:attrName>
                                        </p:attrNameLst>
                                      </p:cBhvr>
                                      <p:tavLst>
                                        <p:tav tm="0">
                                          <p:val>
                                            <p:fltVal val="0"/>
                                          </p:val>
                                        </p:tav>
                                        <p:tav tm="100000">
                                          <p:val>
                                            <p:strVal val="#ppt_w"/>
                                          </p:val>
                                        </p:tav>
                                      </p:tavLst>
                                    </p:anim>
                                    <p:anim calcmode="lin" valueType="num">
                                      <p:cBhvr>
                                        <p:cTn id="86" dur="1000" fill="hold"/>
                                        <p:tgtEl>
                                          <p:spTgt spid="28"/>
                                        </p:tgtEl>
                                        <p:attrNameLst>
                                          <p:attrName>ppt_h</p:attrName>
                                        </p:attrNameLst>
                                      </p:cBhvr>
                                      <p:tavLst>
                                        <p:tav tm="0">
                                          <p:val>
                                            <p:fltVal val="0"/>
                                          </p:val>
                                        </p:tav>
                                        <p:tav tm="100000">
                                          <p:val>
                                            <p:strVal val="#ppt_h"/>
                                          </p:val>
                                        </p:tav>
                                      </p:tavLst>
                                    </p:anim>
                                    <p:anim calcmode="lin" valueType="num">
                                      <p:cBhvr>
                                        <p:cTn id="87" dur="1000" fill="hold"/>
                                        <p:tgtEl>
                                          <p:spTgt spid="28"/>
                                        </p:tgtEl>
                                        <p:attrNameLst>
                                          <p:attrName>style.rotation</p:attrName>
                                        </p:attrNameLst>
                                      </p:cBhvr>
                                      <p:tavLst>
                                        <p:tav tm="0">
                                          <p:val>
                                            <p:fltVal val="90"/>
                                          </p:val>
                                        </p:tav>
                                        <p:tav tm="100000">
                                          <p:val>
                                            <p:fltVal val="0"/>
                                          </p:val>
                                        </p:tav>
                                      </p:tavLst>
                                    </p:anim>
                                    <p:animEffect transition="in" filter="fade">
                                      <p:cBhvr>
                                        <p:cTn id="88" dur="1000"/>
                                        <p:tgtEl>
                                          <p:spTgt spid="28"/>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1000" fill="hold"/>
                                        <p:tgtEl>
                                          <p:spTgt spid="25"/>
                                        </p:tgtEl>
                                        <p:attrNameLst>
                                          <p:attrName>ppt_w</p:attrName>
                                        </p:attrNameLst>
                                      </p:cBhvr>
                                      <p:tavLst>
                                        <p:tav tm="0">
                                          <p:val>
                                            <p:fltVal val="0"/>
                                          </p:val>
                                        </p:tav>
                                        <p:tav tm="100000">
                                          <p:val>
                                            <p:strVal val="#ppt_w"/>
                                          </p:val>
                                        </p:tav>
                                      </p:tavLst>
                                    </p:anim>
                                    <p:anim calcmode="lin" valueType="num">
                                      <p:cBhvr>
                                        <p:cTn id="92" dur="1000" fill="hold"/>
                                        <p:tgtEl>
                                          <p:spTgt spid="25"/>
                                        </p:tgtEl>
                                        <p:attrNameLst>
                                          <p:attrName>ppt_h</p:attrName>
                                        </p:attrNameLst>
                                      </p:cBhvr>
                                      <p:tavLst>
                                        <p:tav tm="0">
                                          <p:val>
                                            <p:fltVal val="0"/>
                                          </p:val>
                                        </p:tav>
                                        <p:tav tm="100000">
                                          <p:val>
                                            <p:strVal val="#ppt_h"/>
                                          </p:val>
                                        </p:tav>
                                      </p:tavLst>
                                    </p:anim>
                                    <p:anim calcmode="lin" valueType="num">
                                      <p:cBhvr>
                                        <p:cTn id="93" dur="1000" fill="hold"/>
                                        <p:tgtEl>
                                          <p:spTgt spid="25"/>
                                        </p:tgtEl>
                                        <p:attrNameLst>
                                          <p:attrName>style.rotation</p:attrName>
                                        </p:attrNameLst>
                                      </p:cBhvr>
                                      <p:tavLst>
                                        <p:tav tm="0">
                                          <p:val>
                                            <p:fltVal val="90"/>
                                          </p:val>
                                        </p:tav>
                                        <p:tav tm="100000">
                                          <p:val>
                                            <p:fltVal val="0"/>
                                          </p:val>
                                        </p:tav>
                                      </p:tavLst>
                                    </p:anim>
                                    <p:animEffect transition="in" filter="fade">
                                      <p:cBhvr>
                                        <p:cTn id="94" dur="1000"/>
                                        <p:tgtEl>
                                          <p:spTgt spid="2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1000" fill="hold"/>
                                        <p:tgtEl>
                                          <p:spTgt spid="24"/>
                                        </p:tgtEl>
                                        <p:attrNameLst>
                                          <p:attrName>ppt_w</p:attrName>
                                        </p:attrNameLst>
                                      </p:cBhvr>
                                      <p:tavLst>
                                        <p:tav tm="0">
                                          <p:val>
                                            <p:fltVal val="0"/>
                                          </p:val>
                                        </p:tav>
                                        <p:tav tm="100000">
                                          <p:val>
                                            <p:strVal val="#ppt_w"/>
                                          </p:val>
                                        </p:tav>
                                      </p:tavLst>
                                    </p:anim>
                                    <p:anim calcmode="lin" valueType="num">
                                      <p:cBhvr>
                                        <p:cTn id="98" dur="1000" fill="hold"/>
                                        <p:tgtEl>
                                          <p:spTgt spid="24"/>
                                        </p:tgtEl>
                                        <p:attrNameLst>
                                          <p:attrName>ppt_h</p:attrName>
                                        </p:attrNameLst>
                                      </p:cBhvr>
                                      <p:tavLst>
                                        <p:tav tm="0">
                                          <p:val>
                                            <p:fltVal val="0"/>
                                          </p:val>
                                        </p:tav>
                                        <p:tav tm="100000">
                                          <p:val>
                                            <p:strVal val="#ppt_h"/>
                                          </p:val>
                                        </p:tav>
                                      </p:tavLst>
                                    </p:anim>
                                    <p:anim calcmode="lin" valueType="num">
                                      <p:cBhvr>
                                        <p:cTn id="99" dur="1000" fill="hold"/>
                                        <p:tgtEl>
                                          <p:spTgt spid="24"/>
                                        </p:tgtEl>
                                        <p:attrNameLst>
                                          <p:attrName>style.rotation</p:attrName>
                                        </p:attrNameLst>
                                      </p:cBhvr>
                                      <p:tavLst>
                                        <p:tav tm="0">
                                          <p:val>
                                            <p:fltVal val="90"/>
                                          </p:val>
                                        </p:tav>
                                        <p:tav tm="100000">
                                          <p:val>
                                            <p:fltVal val="0"/>
                                          </p:val>
                                        </p:tav>
                                      </p:tavLst>
                                    </p:anim>
                                    <p:animEffect transition="in" filter="fade">
                                      <p:cBhvr>
                                        <p:cTn id="100" dur="1000"/>
                                        <p:tgtEl>
                                          <p:spTgt spid="2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1000" fill="hold"/>
                                        <p:tgtEl>
                                          <p:spTgt spid="23"/>
                                        </p:tgtEl>
                                        <p:attrNameLst>
                                          <p:attrName>ppt_w</p:attrName>
                                        </p:attrNameLst>
                                      </p:cBhvr>
                                      <p:tavLst>
                                        <p:tav tm="0">
                                          <p:val>
                                            <p:fltVal val="0"/>
                                          </p:val>
                                        </p:tav>
                                        <p:tav tm="100000">
                                          <p:val>
                                            <p:strVal val="#ppt_w"/>
                                          </p:val>
                                        </p:tav>
                                      </p:tavLst>
                                    </p:anim>
                                    <p:anim calcmode="lin" valueType="num">
                                      <p:cBhvr>
                                        <p:cTn id="104" dur="1000" fill="hold"/>
                                        <p:tgtEl>
                                          <p:spTgt spid="23"/>
                                        </p:tgtEl>
                                        <p:attrNameLst>
                                          <p:attrName>ppt_h</p:attrName>
                                        </p:attrNameLst>
                                      </p:cBhvr>
                                      <p:tavLst>
                                        <p:tav tm="0">
                                          <p:val>
                                            <p:fltVal val="0"/>
                                          </p:val>
                                        </p:tav>
                                        <p:tav tm="100000">
                                          <p:val>
                                            <p:strVal val="#ppt_h"/>
                                          </p:val>
                                        </p:tav>
                                      </p:tavLst>
                                    </p:anim>
                                    <p:anim calcmode="lin" valueType="num">
                                      <p:cBhvr>
                                        <p:cTn id="105" dur="1000" fill="hold"/>
                                        <p:tgtEl>
                                          <p:spTgt spid="23"/>
                                        </p:tgtEl>
                                        <p:attrNameLst>
                                          <p:attrName>style.rotation</p:attrName>
                                        </p:attrNameLst>
                                      </p:cBhvr>
                                      <p:tavLst>
                                        <p:tav tm="0">
                                          <p:val>
                                            <p:fltVal val="90"/>
                                          </p:val>
                                        </p:tav>
                                        <p:tav tm="100000">
                                          <p:val>
                                            <p:fltVal val="0"/>
                                          </p:val>
                                        </p:tav>
                                      </p:tavLst>
                                    </p:anim>
                                    <p:animEffect transition="in" filter="fade">
                                      <p:cBhvr>
                                        <p:cTn id="106" dur="1000"/>
                                        <p:tgtEl>
                                          <p:spTgt spid="23"/>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1000" fill="hold"/>
                                        <p:tgtEl>
                                          <p:spTgt spid="20"/>
                                        </p:tgtEl>
                                        <p:attrNameLst>
                                          <p:attrName>ppt_w</p:attrName>
                                        </p:attrNameLst>
                                      </p:cBhvr>
                                      <p:tavLst>
                                        <p:tav tm="0">
                                          <p:val>
                                            <p:fltVal val="0"/>
                                          </p:val>
                                        </p:tav>
                                        <p:tav tm="100000">
                                          <p:val>
                                            <p:strVal val="#ppt_w"/>
                                          </p:val>
                                        </p:tav>
                                      </p:tavLst>
                                    </p:anim>
                                    <p:anim calcmode="lin" valueType="num">
                                      <p:cBhvr>
                                        <p:cTn id="122" dur="1000" fill="hold"/>
                                        <p:tgtEl>
                                          <p:spTgt spid="20"/>
                                        </p:tgtEl>
                                        <p:attrNameLst>
                                          <p:attrName>ppt_h</p:attrName>
                                        </p:attrNameLst>
                                      </p:cBhvr>
                                      <p:tavLst>
                                        <p:tav tm="0">
                                          <p:val>
                                            <p:fltVal val="0"/>
                                          </p:val>
                                        </p:tav>
                                        <p:tav tm="100000">
                                          <p:val>
                                            <p:strVal val="#ppt_h"/>
                                          </p:val>
                                        </p:tav>
                                      </p:tavLst>
                                    </p:anim>
                                    <p:anim calcmode="lin" valueType="num">
                                      <p:cBhvr>
                                        <p:cTn id="123" dur="1000" fill="hold"/>
                                        <p:tgtEl>
                                          <p:spTgt spid="20"/>
                                        </p:tgtEl>
                                        <p:attrNameLst>
                                          <p:attrName>style.rotation</p:attrName>
                                        </p:attrNameLst>
                                      </p:cBhvr>
                                      <p:tavLst>
                                        <p:tav tm="0">
                                          <p:val>
                                            <p:fltVal val="90"/>
                                          </p:val>
                                        </p:tav>
                                        <p:tav tm="100000">
                                          <p:val>
                                            <p:fltVal val="0"/>
                                          </p:val>
                                        </p:tav>
                                      </p:tavLst>
                                    </p:anim>
                                    <p:animEffect transition="in" filter="fade">
                                      <p:cBhvr>
                                        <p:cTn id="124" dur="1000"/>
                                        <p:tgtEl>
                                          <p:spTgt spid="20"/>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p:cTn id="127" dur="1000" fill="hold"/>
                                        <p:tgtEl>
                                          <p:spTgt spid="19"/>
                                        </p:tgtEl>
                                        <p:attrNameLst>
                                          <p:attrName>ppt_w</p:attrName>
                                        </p:attrNameLst>
                                      </p:cBhvr>
                                      <p:tavLst>
                                        <p:tav tm="0">
                                          <p:val>
                                            <p:fltVal val="0"/>
                                          </p:val>
                                        </p:tav>
                                        <p:tav tm="100000">
                                          <p:val>
                                            <p:strVal val="#ppt_w"/>
                                          </p:val>
                                        </p:tav>
                                      </p:tavLst>
                                    </p:anim>
                                    <p:anim calcmode="lin" valueType="num">
                                      <p:cBhvr>
                                        <p:cTn id="128" dur="1000" fill="hold"/>
                                        <p:tgtEl>
                                          <p:spTgt spid="19"/>
                                        </p:tgtEl>
                                        <p:attrNameLst>
                                          <p:attrName>ppt_h</p:attrName>
                                        </p:attrNameLst>
                                      </p:cBhvr>
                                      <p:tavLst>
                                        <p:tav tm="0">
                                          <p:val>
                                            <p:fltVal val="0"/>
                                          </p:val>
                                        </p:tav>
                                        <p:tav tm="100000">
                                          <p:val>
                                            <p:strVal val="#ppt_h"/>
                                          </p:val>
                                        </p:tav>
                                      </p:tavLst>
                                    </p:anim>
                                    <p:anim calcmode="lin" valueType="num">
                                      <p:cBhvr>
                                        <p:cTn id="129" dur="1000" fill="hold"/>
                                        <p:tgtEl>
                                          <p:spTgt spid="19"/>
                                        </p:tgtEl>
                                        <p:attrNameLst>
                                          <p:attrName>style.rotation</p:attrName>
                                        </p:attrNameLst>
                                      </p:cBhvr>
                                      <p:tavLst>
                                        <p:tav tm="0">
                                          <p:val>
                                            <p:fltVal val="90"/>
                                          </p:val>
                                        </p:tav>
                                        <p:tav tm="100000">
                                          <p:val>
                                            <p:fltVal val="0"/>
                                          </p:val>
                                        </p:tav>
                                      </p:tavLst>
                                    </p:anim>
                                    <p:animEffect transition="in" filter="fade">
                                      <p:cBhvr>
                                        <p:cTn id="130" dur="1000"/>
                                        <p:tgtEl>
                                          <p:spTgt spid="19"/>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18"/>
                                        </p:tgtEl>
                                        <p:attrNameLst>
                                          <p:attrName>style.visibility</p:attrName>
                                        </p:attrNameLst>
                                      </p:cBhvr>
                                      <p:to>
                                        <p:strVal val="visible"/>
                                      </p:to>
                                    </p:set>
                                    <p:anim calcmode="lin" valueType="num">
                                      <p:cBhvr>
                                        <p:cTn id="133" dur="1000" fill="hold"/>
                                        <p:tgtEl>
                                          <p:spTgt spid="18"/>
                                        </p:tgtEl>
                                        <p:attrNameLst>
                                          <p:attrName>ppt_w</p:attrName>
                                        </p:attrNameLst>
                                      </p:cBhvr>
                                      <p:tavLst>
                                        <p:tav tm="0">
                                          <p:val>
                                            <p:fltVal val="0"/>
                                          </p:val>
                                        </p:tav>
                                        <p:tav tm="100000">
                                          <p:val>
                                            <p:strVal val="#ppt_w"/>
                                          </p:val>
                                        </p:tav>
                                      </p:tavLst>
                                    </p:anim>
                                    <p:anim calcmode="lin" valueType="num">
                                      <p:cBhvr>
                                        <p:cTn id="134" dur="1000" fill="hold"/>
                                        <p:tgtEl>
                                          <p:spTgt spid="18"/>
                                        </p:tgtEl>
                                        <p:attrNameLst>
                                          <p:attrName>ppt_h</p:attrName>
                                        </p:attrNameLst>
                                      </p:cBhvr>
                                      <p:tavLst>
                                        <p:tav tm="0">
                                          <p:val>
                                            <p:fltVal val="0"/>
                                          </p:val>
                                        </p:tav>
                                        <p:tav tm="100000">
                                          <p:val>
                                            <p:strVal val="#ppt_h"/>
                                          </p:val>
                                        </p:tav>
                                      </p:tavLst>
                                    </p:anim>
                                    <p:anim calcmode="lin" valueType="num">
                                      <p:cBhvr>
                                        <p:cTn id="135" dur="1000" fill="hold"/>
                                        <p:tgtEl>
                                          <p:spTgt spid="18"/>
                                        </p:tgtEl>
                                        <p:attrNameLst>
                                          <p:attrName>style.rotation</p:attrName>
                                        </p:attrNameLst>
                                      </p:cBhvr>
                                      <p:tavLst>
                                        <p:tav tm="0">
                                          <p:val>
                                            <p:fltVal val="90"/>
                                          </p:val>
                                        </p:tav>
                                        <p:tav tm="100000">
                                          <p:val>
                                            <p:fltVal val="0"/>
                                          </p:val>
                                        </p:tav>
                                      </p:tavLst>
                                    </p:anim>
                                    <p:animEffect transition="in" filter="fade">
                                      <p:cBhvr>
                                        <p:cTn id="136" dur="1000"/>
                                        <p:tgtEl>
                                          <p:spTgt spid="18"/>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17"/>
                                        </p:tgtEl>
                                        <p:attrNameLst>
                                          <p:attrName>style.visibility</p:attrName>
                                        </p:attrNameLst>
                                      </p:cBhvr>
                                      <p:to>
                                        <p:strVal val="visible"/>
                                      </p:to>
                                    </p:set>
                                    <p:anim calcmode="lin" valueType="num">
                                      <p:cBhvr>
                                        <p:cTn id="139" dur="1000" fill="hold"/>
                                        <p:tgtEl>
                                          <p:spTgt spid="17"/>
                                        </p:tgtEl>
                                        <p:attrNameLst>
                                          <p:attrName>ppt_w</p:attrName>
                                        </p:attrNameLst>
                                      </p:cBhvr>
                                      <p:tavLst>
                                        <p:tav tm="0">
                                          <p:val>
                                            <p:fltVal val="0"/>
                                          </p:val>
                                        </p:tav>
                                        <p:tav tm="100000">
                                          <p:val>
                                            <p:strVal val="#ppt_w"/>
                                          </p:val>
                                        </p:tav>
                                      </p:tavLst>
                                    </p:anim>
                                    <p:anim calcmode="lin" valueType="num">
                                      <p:cBhvr>
                                        <p:cTn id="140" dur="1000" fill="hold"/>
                                        <p:tgtEl>
                                          <p:spTgt spid="17"/>
                                        </p:tgtEl>
                                        <p:attrNameLst>
                                          <p:attrName>ppt_h</p:attrName>
                                        </p:attrNameLst>
                                      </p:cBhvr>
                                      <p:tavLst>
                                        <p:tav tm="0">
                                          <p:val>
                                            <p:fltVal val="0"/>
                                          </p:val>
                                        </p:tav>
                                        <p:tav tm="100000">
                                          <p:val>
                                            <p:strVal val="#ppt_h"/>
                                          </p:val>
                                        </p:tav>
                                      </p:tavLst>
                                    </p:anim>
                                    <p:anim calcmode="lin" valueType="num">
                                      <p:cBhvr>
                                        <p:cTn id="141" dur="1000" fill="hold"/>
                                        <p:tgtEl>
                                          <p:spTgt spid="17"/>
                                        </p:tgtEl>
                                        <p:attrNameLst>
                                          <p:attrName>style.rotation</p:attrName>
                                        </p:attrNameLst>
                                      </p:cBhvr>
                                      <p:tavLst>
                                        <p:tav tm="0">
                                          <p:val>
                                            <p:fltVal val="90"/>
                                          </p:val>
                                        </p:tav>
                                        <p:tav tm="100000">
                                          <p:val>
                                            <p:fltVal val="0"/>
                                          </p:val>
                                        </p:tav>
                                      </p:tavLst>
                                    </p:anim>
                                    <p:animEffect transition="in" filter="fade">
                                      <p:cBhvr>
                                        <p:cTn id="142" dur="1000"/>
                                        <p:tgtEl>
                                          <p:spTgt spid="17"/>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16"/>
                                        </p:tgtEl>
                                        <p:attrNameLst>
                                          <p:attrName>style.visibility</p:attrName>
                                        </p:attrNameLst>
                                      </p:cBhvr>
                                      <p:to>
                                        <p:strVal val="visible"/>
                                      </p:to>
                                    </p:set>
                                    <p:anim calcmode="lin" valueType="num">
                                      <p:cBhvr>
                                        <p:cTn id="145" dur="1000" fill="hold"/>
                                        <p:tgtEl>
                                          <p:spTgt spid="16"/>
                                        </p:tgtEl>
                                        <p:attrNameLst>
                                          <p:attrName>ppt_w</p:attrName>
                                        </p:attrNameLst>
                                      </p:cBhvr>
                                      <p:tavLst>
                                        <p:tav tm="0">
                                          <p:val>
                                            <p:fltVal val="0"/>
                                          </p:val>
                                        </p:tav>
                                        <p:tav tm="100000">
                                          <p:val>
                                            <p:strVal val="#ppt_w"/>
                                          </p:val>
                                        </p:tav>
                                      </p:tavLst>
                                    </p:anim>
                                    <p:anim calcmode="lin" valueType="num">
                                      <p:cBhvr>
                                        <p:cTn id="146" dur="1000" fill="hold"/>
                                        <p:tgtEl>
                                          <p:spTgt spid="16"/>
                                        </p:tgtEl>
                                        <p:attrNameLst>
                                          <p:attrName>ppt_h</p:attrName>
                                        </p:attrNameLst>
                                      </p:cBhvr>
                                      <p:tavLst>
                                        <p:tav tm="0">
                                          <p:val>
                                            <p:fltVal val="0"/>
                                          </p:val>
                                        </p:tav>
                                        <p:tav tm="100000">
                                          <p:val>
                                            <p:strVal val="#ppt_h"/>
                                          </p:val>
                                        </p:tav>
                                      </p:tavLst>
                                    </p:anim>
                                    <p:anim calcmode="lin" valueType="num">
                                      <p:cBhvr>
                                        <p:cTn id="147" dur="1000" fill="hold"/>
                                        <p:tgtEl>
                                          <p:spTgt spid="16"/>
                                        </p:tgtEl>
                                        <p:attrNameLst>
                                          <p:attrName>style.rotation</p:attrName>
                                        </p:attrNameLst>
                                      </p:cBhvr>
                                      <p:tavLst>
                                        <p:tav tm="0">
                                          <p:val>
                                            <p:fltVal val="90"/>
                                          </p:val>
                                        </p:tav>
                                        <p:tav tm="100000">
                                          <p:val>
                                            <p:fltVal val="0"/>
                                          </p:val>
                                        </p:tav>
                                      </p:tavLst>
                                    </p:anim>
                                    <p:animEffect transition="in" filter="fade">
                                      <p:cBhvr>
                                        <p:cTn id="148" dur="1000"/>
                                        <p:tgtEl>
                                          <p:spTgt spid="16"/>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31"/>
                                        </p:tgtEl>
                                        <p:attrNameLst>
                                          <p:attrName>style.visibility</p:attrName>
                                        </p:attrNameLst>
                                      </p:cBhvr>
                                      <p:to>
                                        <p:strVal val="visible"/>
                                      </p:to>
                                    </p:set>
                                    <p:anim calcmode="lin" valueType="num">
                                      <p:cBhvr>
                                        <p:cTn id="151" dur="1000" fill="hold"/>
                                        <p:tgtEl>
                                          <p:spTgt spid="31"/>
                                        </p:tgtEl>
                                        <p:attrNameLst>
                                          <p:attrName>ppt_w</p:attrName>
                                        </p:attrNameLst>
                                      </p:cBhvr>
                                      <p:tavLst>
                                        <p:tav tm="0">
                                          <p:val>
                                            <p:fltVal val="0"/>
                                          </p:val>
                                        </p:tav>
                                        <p:tav tm="100000">
                                          <p:val>
                                            <p:strVal val="#ppt_w"/>
                                          </p:val>
                                        </p:tav>
                                      </p:tavLst>
                                    </p:anim>
                                    <p:anim calcmode="lin" valueType="num">
                                      <p:cBhvr>
                                        <p:cTn id="152" dur="1000" fill="hold"/>
                                        <p:tgtEl>
                                          <p:spTgt spid="31"/>
                                        </p:tgtEl>
                                        <p:attrNameLst>
                                          <p:attrName>ppt_h</p:attrName>
                                        </p:attrNameLst>
                                      </p:cBhvr>
                                      <p:tavLst>
                                        <p:tav tm="0">
                                          <p:val>
                                            <p:fltVal val="0"/>
                                          </p:val>
                                        </p:tav>
                                        <p:tav tm="100000">
                                          <p:val>
                                            <p:strVal val="#ppt_h"/>
                                          </p:val>
                                        </p:tav>
                                      </p:tavLst>
                                    </p:anim>
                                    <p:anim calcmode="lin" valueType="num">
                                      <p:cBhvr>
                                        <p:cTn id="153" dur="1000" fill="hold"/>
                                        <p:tgtEl>
                                          <p:spTgt spid="31"/>
                                        </p:tgtEl>
                                        <p:attrNameLst>
                                          <p:attrName>style.rotation</p:attrName>
                                        </p:attrNameLst>
                                      </p:cBhvr>
                                      <p:tavLst>
                                        <p:tav tm="0">
                                          <p:val>
                                            <p:fltVal val="90"/>
                                          </p:val>
                                        </p:tav>
                                        <p:tav tm="100000">
                                          <p:val>
                                            <p:fltVal val="0"/>
                                          </p:val>
                                        </p:tav>
                                      </p:tavLst>
                                    </p:anim>
                                    <p:animEffect transition="in" filter="fade">
                                      <p:cBhvr>
                                        <p:cTn id="154" dur="1000"/>
                                        <p:tgtEl>
                                          <p:spTgt spid="31"/>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1000" fill="hold"/>
                                        <p:tgtEl>
                                          <p:spTgt spid="32"/>
                                        </p:tgtEl>
                                        <p:attrNameLst>
                                          <p:attrName>ppt_w</p:attrName>
                                        </p:attrNameLst>
                                      </p:cBhvr>
                                      <p:tavLst>
                                        <p:tav tm="0">
                                          <p:val>
                                            <p:fltVal val="0"/>
                                          </p:val>
                                        </p:tav>
                                        <p:tav tm="100000">
                                          <p:val>
                                            <p:strVal val="#ppt_w"/>
                                          </p:val>
                                        </p:tav>
                                      </p:tavLst>
                                    </p:anim>
                                    <p:anim calcmode="lin" valueType="num">
                                      <p:cBhvr>
                                        <p:cTn id="158" dur="1000" fill="hold"/>
                                        <p:tgtEl>
                                          <p:spTgt spid="32"/>
                                        </p:tgtEl>
                                        <p:attrNameLst>
                                          <p:attrName>ppt_h</p:attrName>
                                        </p:attrNameLst>
                                      </p:cBhvr>
                                      <p:tavLst>
                                        <p:tav tm="0">
                                          <p:val>
                                            <p:fltVal val="0"/>
                                          </p:val>
                                        </p:tav>
                                        <p:tav tm="100000">
                                          <p:val>
                                            <p:strVal val="#ppt_h"/>
                                          </p:val>
                                        </p:tav>
                                      </p:tavLst>
                                    </p:anim>
                                    <p:anim calcmode="lin" valueType="num">
                                      <p:cBhvr>
                                        <p:cTn id="159" dur="1000" fill="hold"/>
                                        <p:tgtEl>
                                          <p:spTgt spid="32"/>
                                        </p:tgtEl>
                                        <p:attrNameLst>
                                          <p:attrName>style.rotation</p:attrName>
                                        </p:attrNameLst>
                                      </p:cBhvr>
                                      <p:tavLst>
                                        <p:tav tm="0">
                                          <p:val>
                                            <p:fltVal val="90"/>
                                          </p:val>
                                        </p:tav>
                                        <p:tav tm="100000">
                                          <p:val>
                                            <p:fltVal val="0"/>
                                          </p:val>
                                        </p:tav>
                                      </p:tavLst>
                                    </p:anim>
                                    <p:animEffect transition="in" filter="fade">
                                      <p:cBhvr>
                                        <p:cTn id="160" dur="1000"/>
                                        <p:tgtEl>
                                          <p:spTgt spid="32"/>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nodePh="1">
                                  <p:stCondLst>
                                    <p:cond delay="0"/>
                                  </p:stCondLst>
                                  <p:endCondLst>
                                    <p:cond evt="begin" delay="0">
                                      <p:tn val="173"/>
                                    </p:cond>
                                  </p:endCondLst>
                                  <p:childTnLst>
                                    <p:set>
                                      <p:cBhvr>
                                        <p:cTn id="174" dur="1" fill="hold">
                                          <p:stCondLst>
                                            <p:cond delay="0"/>
                                          </p:stCondLst>
                                        </p:cTn>
                                        <p:tgtEl>
                                          <p:spTgt spid="4"/>
                                        </p:tgtEl>
                                        <p:attrNameLst>
                                          <p:attrName>style.visibility</p:attrName>
                                        </p:attrNameLst>
                                      </p:cBhvr>
                                      <p:to>
                                        <p:strVal val="visible"/>
                                      </p:to>
                                    </p:set>
                                    <p:anim calcmode="lin" valueType="num">
                                      <p:cBhvr>
                                        <p:cTn id="175" dur="1000" fill="hold"/>
                                        <p:tgtEl>
                                          <p:spTgt spid="4"/>
                                        </p:tgtEl>
                                        <p:attrNameLst>
                                          <p:attrName>ppt_w</p:attrName>
                                        </p:attrNameLst>
                                      </p:cBhvr>
                                      <p:tavLst>
                                        <p:tav tm="0">
                                          <p:val>
                                            <p:fltVal val="0"/>
                                          </p:val>
                                        </p:tav>
                                        <p:tav tm="100000">
                                          <p:val>
                                            <p:strVal val="#ppt_w"/>
                                          </p:val>
                                        </p:tav>
                                      </p:tavLst>
                                    </p:anim>
                                    <p:anim calcmode="lin" valueType="num">
                                      <p:cBhvr>
                                        <p:cTn id="176" dur="1000" fill="hold"/>
                                        <p:tgtEl>
                                          <p:spTgt spid="4"/>
                                        </p:tgtEl>
                                        <p:attrNameLst>
                                          <p:attrName>ppt_h</p:attrName>
                                        </p:attrNameLst>
                                      </p:cBhvr>
                                      <p:tavLst>
                                        <p:tav tm="0">
                                          <p:val>
                                            <p:fltVal val="0"/>
                                          </p:val>
                                        </p:tav>
                                        <p:tav tm="100000">
                                          <p:val>
                                            <p:strVal val="#ppt_h"/>
                                          </p:val>
                                        </p:tav>
                                      </p:tavLst>
                                    </p:anim>
                                    <p:anim calcmode="lin" valueType="num">
                                      <p:cBhvr>
                                        <p:cTn id="177" dur="1000" fill="hold"/>
                                        <p:tgtEl>
                                          <p:spTgt spid="4"/>
                                        </p:tgtEl>
                                        <p:attrNameLst>
                                          <p:attrName>style.rotation</p:attrName>
                                        </p:attrNameLst>
                                      </p:cBhvr>
                                      <p:tavLst>
                                        <p:tav tm="0">
                                          <p:val>
                                            <p:fltVal val="90"/>
                                          </p:val>
                                        </p:tav>
                                        <p:tav tm="100000">
                                          <p:val>
                                            <p:fltVal val="0"/>
                                          </p:val>
                                        </p:tav>
                                      </p:tavLst>
                                    </p:anim>
                                    <p:animEffect transition="in" filter="fade">
                                      <p:cBhvr>
                                        <p:cTn id="178" dur="1000"/>
                                        <p:tgtEl>
                                          <p:spTgt spid="4"/>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33"/>
                                        </p:tgtEl>
                                        <p:attrNameLst>
                                          <p:attrName>style.visibility</p:attrName>
                                        </p:attrNameLst>
                                      </p:cBhvr>
                                      <p:to>
                                        <p:strVal val="visible"/>
                                      </p:to>
                                    </p:set>
                                    <p:anim calcmode="lin" valueType="num">
                                      <p:cBhvr additive="base">
                                        <p:cTn id="183" dur="500" fill="hold"/>
                                        <p:tgtEl>
                                          <p:spTgt spid="33"/>
                                        </p:tgtEl>
                                        <p:attrNameLst>
                                          <p:attrName>ppt_x</p:attrName>
                                        </p:attrNameLst>
                                      </p:cBhvr>
                                      <p:tavLst>
                                        <p:tav tm="0">
                                          <p:val>
                                            <p:strVal val="#ppt_x"/>
                                          </p:val>
                                        </p:tav>
                                        <p:tav tm="100000">
                                          <p:val>
                                            <p:strVal val="#ppt_x"/>
                                          </p:val>
                                        </p:tav>
                                      </p:tavLst>
                                    </p:anim>
                                    <p:anim calcmode="lin" valueType="num">
                                      <p:cBhvr additive="base">
                                        <p:cTn id="1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51" name="TextBox 50"/>
          <p:cNvSpPr txBox="1"/>
          <p:nvPr/>
        </p:nvSpPr>
        <p:spPr>
          <a:xfrm>
            <a:off x="1464509" y="1074990"/>
            <a:ext cx="6357950" cy="5078313"/>
          </a:xfrm>
          <a:prstGeom prst="rect">
            <a:avLst/>
          </a:prstGeom>
          <a:noFill/>
        </p:spPr>
        <p:txBody>
          <a:bodyPr wrap="square" rtlCol="0">
            <a:spAutoFit/>
          </a:bodyPr>
          <a:lstStyle/>
          <a:p>
            <a:pPr marL="0" indent="0">
              <a:buNone/>
            </a:pPr>
            <a:r>
              <a:rPr lang="en-US" b="1" dirty="0">
                <a:latin typeface="Times New Roman" pitchFamily="18" charset="0"/>
                <a:ea typeface="Roboto Black" panose="02000000000000000000" pitchFamily="2" charset="0"/>
                <a:cs typeface="Times New Roman" pitchFamily="18" charset="0"/>
              </a:rPr>
              <a:t>Serial.print( )</a:t>
            </a:r>
          </a:p>
          <a:p>
            <a:pPr algn="l"/>
            <a:r>
              <a:rPr lang="en-US" b="1" dirty="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pPr marL="285750" indent="-285750" algn="l">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Prints </a:t>
            </a:r>
            <a:r>
              <a:rPr lang="en-US" dirty="0">
                <a:latin typeface="Times New Roman" pitchFamily="18" charset="0"/>
                <a:ea typeface="Roboto Light" panose="02000000000000000000" pitchFamily="2" charset="0"/>
                <a:cs typeface="Times New Roman" pitchFamily="18" charset="0"/>
              </a:rPr>
              <a:t>data to the serial port as human-readable ASCII text. This command can take many forms</a:t>
            </a:r>
            <a:r>
              <a:rPr lang="en-US" dirty="0" smtClean="0">
                <a:latin typeface="Times New Roman" pitchFamily="18" charset="0"/>
                <a:ea typeface="Roboto Lt" pitchFamily="2" charset="0"/>
                <a:cs typeface="Times New Roman" pitchFamily="18" charset="0"/>
              </a:rPr>
              <a:t>.</a:t>
            </a:r>
          </a:p>
          <a:p>
            <a:pPr algn="l"/>
            <a:endParaRPr lang="en-US" dirty="0" smtClean="0">
              <a:latin typeface="Times New Roman" pitchFamily="18" charset="0"/>
              <a:ea typeface="Roboto Lt" pitchFamily="2" charset="0"/>
              <a:cs typeface="Times New Roman" pitchFamily="18" charset="0"/>
            </a:endParaRPr>
          </a:p>
          <a:p>
            <a:pPr marL="0" indent="0">
              <a:buNone/>
            </a:pPr>
            <a:endParaRPr lang="en-US" b="1" dirty="0" smtClean="0">
              <a:latin typeface="Times New Roman" pitchFamily="18" charset="0"/>
              <a:ea typeface="Roboto Black" panose="02000000000000000000" pitchFamily="2" charset="0"/>
              <a:cs typeface="Times New Roman" pitchFamily="18" charset="0"/>
            </a:endParaRPr>
          </a:p>
          <a:p>
            <a:pPr marL="0" indent="0">
              <a:buNone/>
            </a:pPr>
            <a:r>
              <a:rPr lang="en-US" b="1" dirty="0" err="1" smtClean="0">
                <a:latin typeface="Times New Roman" pitchFamily="18" charset="0"/>
                <a:ea typeface="Roboto Black" panose="02000000000000000000" pitchFamily="2" charset="0"/>
                <a:cs typeface="Times New Roman" pitchFamily="18" charset="0"/>
              </a:rPr>
              <a:t>Serial.println</a:t>
            </a:r>
            <a:r>
              <a:rPr lang="en-US" b="1" dirty="0">
                <a:latin typeface="Times New Roman" pitchFamily="18" charset="0"/>
                <a:ea typeface="Roboto Black" panose="02000000000000000000" pitchFamily="2" charset="0"/>
                <a:cs typeface="Times New Roman" pitchFamily="18" charset="0"/>
              </a:rPr>
              <a:t>( )</a:t>
            </a:r>
          </a:p>
          <a:p>
            <a:pPr algn="l"/>
            <a:endParaRPr lang="en-US" dirty="0">
              <a:latin typeface="Times New Roman" pitchFamily="18" charset="0"/>
              <a:ea typeface="Roboto Lt" pitchFamily="2" charset="0"/>
              <a:cs typeface="Times New Roman" pitchFamily="18" charset="0"/>
            </a:endParaRPr>
          </a:p>
          <a:p>
            <a:pPr marL="285750" indent="-285750" algn="l">
              <a:buFont typeface="Wingdings" panose="05000000000000000000" pitchFamily="2" charset="2"/>
              <a:buChar char="ü"/>
            </a:pPr>
            <a:r>
              <a:rPr lang="en-US" dirty="0" smtClean="0">
                <a:latin typeface="Times New Roman" pitchFamily="18" charset="0"/>
                <a:ea typeface="Roboto Light" panose="02000000000000000000" pitchFamily="2" charset="0"/>
                <a:cs typeface="Times New Roman" pitchFamily="18" charset="0"/>
              </a:rPr>
              <a:t>Prints </a:t>
            </a:r>
            <a:r>
              <a:rPr lang="en-US" dirty="0">
                <a:latin typeface="Times New Roman" pitchFamily="18" charset="0"/>
                <a:ea typeface="Roboto Light" panose="02000000000000000000" pitchFamily="2" charset="0"/>
                <a:cs typeface="Times New Roman" pitchFamily="18" charset="0"/>
              </a:rPr>
              <a:t>data to the serial port, followed by an automatic carriage return and line feed</a:t>
            </a:r>
            <a:r>
              <a:rPr lang="en-US" dirty="0" smtClean="0">
                <a:latin typeface="Times New Roman" pitchFamily="18" charset="0"/>
                <a:ea typeface="Roboto Light" panose="02000000000000000000" pitchFamily="2" charset="0"/>
                <a:cs typeface="Times New Roman" pitchFamily="18" charset="0"/>
              </a:rPr>
              <a:t>.</a:t>
            </a:r>
          </a:p>
          <a:p>
            <a:pPr algn="l">
              <a:buFont typeface="Wingdings" pitchFamily="2" charset="2"/>
              <a:buChar char="v"/>
            </a:pPr>
            <a:endParaRPr lang="en-IN" dirty="0">
              <a:latin typeface="Times New Roman" pitchFamily="18" charset="0"/>
              <a:ea typeface="Roboto Light" panose="02000000000000000000" pitchFamily="2" charset="0"/>
              <a:cs typeface="Times New Roman" pitchFamily="18" charset="0"/>
            </a:endParaRPr>
          </a:p>
          <a:p>
            <a:pPr marL="0" indent="0">
              <a:buNone/>
            </a:pPr>
            <a:endParaRPr lang="en-US" b="1" dirty="0" smtClean="0">
              <a:latin typeface="Times New Roman" pitchFamily="18" charset="0"/>
              <a:ea typeface="Roboto Black" panose="02000000000000000000" pitchFamily="2" charset="0"/>
              <a:cs typeface="Times New Roman" pitchFamily="18" charset="0"/>
            </a:endParaRPr>
          </a:p>
          <a:p>
            <a:pPr marL="0" indent="0">
              <a:buNone/>
            </a:pPr>
            <a:endParaRPr lang="en-US" b="1" dirty="0" smtClean="0">
              <a:latin typeface="Times New Roman" pitchFamily="18" charset="0"/>
              <a:ea typeface="Roboto Black" panose="02000000000000000000" pitchFamily="2" charset="0"/>
              <a:cs typeface="Times New Roman" pitchFamily="18" charset="0"/>
            </a:endParaRPr>
          </a:p>
          <a:p>
            <a:pPr marL="0" indent="0">
              <a:buNone/>
            </a:pPr>
            <a:r>
              <a:rPr lang="en-US" b="1" dirty="0" err="1" smtClean="0">
                <a:latin typeface="Times New Roman" pitchFamily="18" charset="0"/>
                <a:ea typeface="Roboto Black" panose="02000000000000000000" pitchFamily="2" charset="0"/>
                <a:cs typeface="Times New Roman" pitchFamily="18" charset="0"/>
              </a:rPr>
              <a:t>Serial.available</a:t>
            </a:r>
            <a:r>
              <a:rPr lang="en-US" b="1" dirty="0">
                <a:latin typeface="Times New Roman" pitchFamily="18" charset="0"/>
                <a:ea typeface="Roboto Black" panose="02000000000000000000" pitchFamily="2" charset="0"/>
                <a:cs typeface="Times New Roman" pitchFamily="18" charset="0"/>
              </a:rPr>
              <a:t>( )</a:t>
            </a:r>
          </a:p>
          <a:p>
            <a:pPr marL="0" indent="0" algn="l">
              <a:buNone/>
            </a:pPr>
            <a:endParaRPr lang="en-US" dirty="0">
              <a:latin typeface="Times New Roman" pitchFamily="18" charset="0"/>
              <a:cs typeface="Times New Roman" pitchFamily="18" charset="0"/>
            </a:endParaRPr>
          </a:p>
          <a:p>
            <a:pPr marL="285750" indent="-285750" algn="l">
              <a:buFont typeface="Wingdings" panose="05000000000000000000" pitchFamily="2" charset="2"/>
              <a:buChar char="ü"/>
            </a:pPr>
            <a:r>
              <a:rPr lang="en-US" dirty="0">
                <a:latin typeface="Times New Roman" pitchFamily="18" charset="0"/>
                <a:ea typeface="Roboto Light" panose="02000000000000000000" pitchFamily="2" charset="0"/>
                <a:cs typeface="Times New Roman" pitchFamily="18" charset="0"/>
              </a:rPr>
              <a:t>Get the number of bytes (characters) available for reading from the serial port.</a:t>
            </a:r>
            <a:endParaRPr lang="en-IN" dirty="0">
              <a:latin typeface="Times New Roman" pitchFamily="18" charset="0"/>
              <a:ea typeface="Roboto Light" panose="02000000000000000000" pitchFamily="2" charset="0"/>
              <a:cs typeface="Times New Roman" pitchFamily="18" charset="0"/>
            </a:endParaRPr>
          </a:p>
          <a:p>
            <a:pPr>
              <a:buFont typeface="Wingdings" pitchFamily="2" charset="2"/>
              <a:buChar char="v"/>
            </a:pPr>
            <a:endParaRPr lang="en-US"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827718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52"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3"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92</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3"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4"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92</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3" name="TextBox 2"/>
          <p:cNvSpPr txBox="1"/>
          <p:nvPr/>
        </p:nvSpPr>
        <p:spPr>
          <a:xfrm>
            <a:off x="4369564" y="1482959"/>
            <a:ext cx="4224442" cy="3323987"/>
          </a:xfrm>
          <a:prstGeom prst="rect">
            <a:avLst/>
          </a:prstGeom>
          <a:noFill/>
        </p:spPr>
        <p:txBody>
          <a:bodyPr wrap="square" rtlCol="0">
            <a:spAutoFit/>
          </a:bodyPr>
          <a:lstStyle/>
          <a:p>
            <a:pPr algn="l"/>
            <a:endParaRPr lang="en-IN" sz="1600" dirty="0">
              <a:solidFill>
                <a:srgbClr val="FF0000"/>
              </a:solidFill>
              <a:latin typeface="Times New Roman" pitchFamily="18" charset="0"/>
              <a:cs typeface="Times New Roman" pitchFamily="18" charset="0"/>
            </a:endParaRPr>
          </a:p>
          <a:p>
            <a:pPr marL="285750" indent="-285750" algn="l">
              <a:buFont typeface="Wingdings" panose="05000000000000000000" pitchFamily="2" charset="2"/>
              <a:buChar char="ü"/>
            </a:pPr>
            <a:r>
              <a:rPr lang="en-IE" dirty="0">
                <a:latin typeface="Times New Roman" pitchFamily="18" charset="0"/>
                <a:ea typeface="Roboto Light" panose="02000000000000000000" pitchFamily="2" charset="0"/>
                <a:cs typeface="Times New Roman" pitchFamily="18" charset="0"/>
              </a:rPr>
              <a:t>Baud specifies the inverse of the bit-period</a:t>
            </a:r>
          </a:p>
          <a:p>
            <a:pPr algn="l">
              <a:buFont typeface="Wingdings" pitchFamily="2" charset="2"/>
              <a:buNone/>
            </a:pPr>
            <a:r>
              <a:rPr lang="en-IE" dirty="0">
                <a:latin typeface="Times New Roman" pitchFamily="18" charset="0"/>
                <a:ea typeface="Roboto Light" panose="02000000000000000000" pitchFamily="2" charset="0"/>
                <a:cs typeface="Times New Roman" pitchFamily="18" charset="0"/>
              </a:rPr>
              <a:t>	e.g. 9600 Baud = a bit-period of 1/9600 second = </a:t>
            </a:r>
            <a:r>
              <a:rPr lang="en-IE" dirty="0">
                <a:solidFill>
                  <a:schemeClr val="tx2"/>
                </a:solidFill>
                <a:latin typeface="Times New Roman" pitchFamily="18" charset="0"/>
                <a:ea typeface="Roboto Light" panose="02000000000000000000" pitchFamily="2" charset="0"/>
                <a:cs typeface="Times New Roman" pitchFamily="18" charset="0"/>
              </a:rPr>
              <a:t>104.2 microseconds</a:t>
            </a:r>
          </a:p>
          <a:p>
            <a:pPr algn="l">
              <a:buFont typeface="Wingdings" pitchFamily="2" charset="2"/>
              <a:buNone/>
            </a:pPr>
            <a:endParaRPr lang="en-IE" dirty="0">
              <a:solidFill>
                <a:schemeClr val="tx2"/>
              </a:solidFill>
              <a:latin typeface="Times New Roman" pitchFamily="18" charset="0"/>
              <a:ea typeface="Roboto Light" panose="02000000000000000000" pitchFamily="2" charset="0"/>
              <a:cs typeface="Times New Roman" pitchFamily="18" charset="0"/>
            </a:endParaRPr>
          </a:p>
          <a:p>
            <a:pPr algn="l">
              <a:buFont typeface="Wingdings" pitchFamily="2" charset="2"/>
              <a:buNone/>
            </a:pPr>
            <a:endParaRPr lang="en-IE" dirty="0">
              <a:latin typeface="Times New Roman" pitchFamily="18" charset="0"/>
              <a:ea typeface="Roboto Light" panose="02000000000000000000" pitchFamily="2" charset="0"/>
              <a:cs typeface="Times New Roman" pitchFamily="18" charset="0"/>
            </a:endParaRPr>
          </a:p>
          <a:p>
            <a:pPr marL="285750" indent="-285750" algn="l">
              <a:buFont typeface="Wingdings" panose="05000000000000000000" pitchFamily="2" charset="2"/>
              <a:buChar char="ü"/>
            </a:pPr>
            <a:r>
              <a:rPr lang="en-IE" dirty="0">
                <a:solidFill>
                  <a:schemeClr val="tx2"/>
                </a:solidFill>
                <a:latin typeface="Times New Roman" pitchFamily="18" charset="0"/>
                <a:ea typeface="Roboto Light" panose="02000000000000000000" pitchFamily="2" charset="0"/>
                <a:cs typeface="Times New Roman" pitchFamily="18" charset="0"/>
              </a:rPr>
              <a:t>Typical data rates: </a:t>
            </a:r>
            <a:r>
              <a:rPr lang="en-IE" dirty="0">
                <a:latin typeface="Times New Roman" pitchFamily="18" charset="0"/>
                <a:ea typeface="Roboto Light" panose="02000000000000000000" pitchFamily="2" charset="0"/>
                <a:cs typeface="Times New Roman" pitchFamily="18" charset="0"/>
              </a:rPr>
              <a:t>75, 110, 300, 1200, 2400, 4800, 9600, 14400, 19200, 28800, 33600, 56000, 115000 and (rarely) 330000 baud.</a:t>
            </a:r>
          </a:p>
          <a:p>
            <a:endParaRPr lang="en-US" sz="1400" dirty="0">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a:blip r:embed="rId3"/>
          <a:stretch>
            <a:fillRect/>
          </a:stretch>
        </p:blipFill>
        <p:spPr>
          <a:xfrm>
            <a:off x="500035" y="1891444"/>
            <a:ext cx="3357585" cy="3458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124200" y="1091681"/>
            <a:ext cx="2232248" cy="615553"/>
          </a:xfrm>
          <a:prstGeom prst="rect">
            <a:avLst/>
          </a:prstGeom>
          <a:noFill/>
        </p:spPr>
        <p:txBody>
          <a:bodyPr wrap="square" rtlCol="0">
            <a:spAutoFit/>
          </a:bodyPr>
          <a:lstStyle/>
          <a:p>
            <a:r>
              <a:rPr lang="en-IN" b="1" dirty="0">
                <a:latin typeface="Times New Roman" pitchFamily="18" charset="0"/>
                <a:ea typeface="Roboto Black" panose="02000000000000000000" pitchFamily="2" charset="0"/>
                <a:cs typeface="Times New Roman" pitchFamily="18" charset="0"/>
              </a:rPr>
              <a:t>BAUD RATE</a:t>
            </a:r>
          </a:p>
          <a:p>
            <a:endParaRPr lang="en-US" sz="1600" b="1" dirty="0">
              <a:latin typeface="Roboto Bk" pitchFamily="2" charset="0"/>
              <a:ea typeface="Roboto Bk" pitchFamily="2" charset="0"/>
            </a:endParaRPr>
          </a:p>
        </p:txBody>
      </p:sp>
    </p:spTree>
    <p:extLst>
      <p:ext uri="{BB962C8B-B14F-4D97-AF65-F5344CB8AC3E}">
        <p14:creationId xmlns="" xmlns:p14="http://schemas.microsoft.com/office/powerpoint/2010/main" val="1455995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09601" y="2514600"/>
            <a:ext cx="184731" cy="369332"/>
          </a:xfrm>
          <a:prstGeom prst="rect">
            <a:avLst/>
          </a:prstGeom>
        </p:spPr>
        <p:txBody>
          <a:bodyPr wrap="none">
            <a:spAutoFit/>
          </a:bodyPr>
          <a:lstStyle/>
          <a:p>
            <a:endParaRPr lang="en-US" dirty="0"/>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52"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3"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93</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3"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4"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93</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6" name="Footer Placeholder 31"/>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7" name="Slide Number Placeholder 32"/>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EC2ED14-3CA7-427F-B39C-F90B19B65C41}"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93</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pic>
        <p:nvPicPr>
          <p:cNvPr id="3" name="Picture 2"/>
          <p:cNvPicPr>
            <a:picLocks noChangeAspect="1"/>
          </p:cNvPicPr>
          <p:nvPr/>
        </p:nvPicPr>
        <p:blipFill>
          <a:blip r:embed="rId3"/>
          <a:stretch>
            <a:fillRect/>
          </a:stretch>
        </p:blipFill>
        <p:spPr>
          <a:xfrm>
            <a:off x="620586" y="2476494"/>
            <a:ext cx="3022720" cy="3333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descr="images (3).jpg"/>
          <p:cNvPicPr>
            <a:picLocks noChangeAspect="1"/>
          </p:cNvPicPr>
          <p:nvPr/>
        </p:nvPicPr>
        <p:blipFill>
          <a:blip r:embed="rId4"/>
          <a:stretch>
            <a:fillRect/>
          </a:stretch>
        </p:blipFill>
        <p:spPr>
          <a:xfrm>
            <a:off x="4857723" y="2476494"/>
            <a:ext cx="3657600" cy="3206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701966" y="1193800"/>
            <a:ext cx="2789915" cy="369332"/>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Program</a:t>
            </a:r>
            <a:endParaRPr lang="en-US" b="1" dirty="0">
              <a:latin typeface="Times New Roman" pitchFamily="18" charset="0"/>
              <a:ea typeface="Roboto Black" panose="02000000000000000000" pitchFamily="2" charset="0"/>
              <a:cs typeface="Times New Roman" pitchFamily="18" charset="0"/>
            </a:endParaRPr>
          </a:p>
        </p:txBody>
      </p:sp>
      <p:sp>
        <p:nvSpPr>
          <p:cNvPr id="5" name="TextBox 4"/>
          <p:cNvSpPr txBox="1"/>
          <p:nvPr/>
        </p:nvSpPr>
        <p:spPr>
          <a:xfrm>
            <a:off x="5310910" y="1184474"/>
            <a:ext cx="2751226" cy="369332"/>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Output</a:t>
            </a:r>
            <a:endParaRPr lang="en-US" b="1" dirty="0">
              <a:latin typeface="Times New Roman" pitchFamily="18" charset="0"/>
              <a:ea typeface="Roboto Black" panose="02000000000000000000" pitchFamily="2" charset="0"/>
              <a:cs typeface="Times New Roman" pitchFamily="18" charset="0"/>
            </a:endParaRPr>
          </a:p>
        </p:txBody>
      </p:sp>
      <p:sp>
        <p:nvSpPr>
          <p:cNvPr id="7" name="TextBox 6"/>
          <p:cNvSpPr txBox="1"/>
          <p:nvPr/>
        </p:nvSpPr>
        <p:spPr>
          <a:xfrm>
            <a:off x="384973" y="1923102"/>
            <a:ext cx="3393814" cy="369332"/>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Printing text to serial monitor</a:t>
            </a:r>
            <a:endParaRPr lang="en-US" b="1" dirty="0">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998462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1000" fill="hold"/>
                                        <p:tgtEl>
                                          <p:spTgt spid="40"/>
                                        </p:tgtEl>
                                        <p:attrNameLst>
                                          <p:attrName>ppt_w</p:attrName>
                                        </p:attrNameLst>
                                      </p:cBhvr>
                                      <p:tavLst>
                                        <p:tav tm="0">
                                          <p:val>
                                            <p:fltVal val="0"/>
                                          </p:val>
                                        </p:tav>
                                        <p:tav tm="100000">
                                          <p:val>
                                            <p:strVal val="#ppt_w"/>
                                          </p:val>
                                        </p:tav>
                                      </p:tavLst>
                                    </p:anim>
                                    <p:anim calcmode="lin" valueType="num">
                                      <p:cBhvr>
                                        <p:cTn id="34" dur="1000" fill="hold"/>
                                        <p:tgtEl>
                                          <p:spTgt spid="40"/>
                                        </p:tgtEl>
                                        <p:attrNameLst>
                                          <p:attrName>ppt_h</p:attrName>
                                        </p:attrNameLst>
                                      </p:cBhvr>
                                      <p:tavLst>
                                        <p:tav tm="0">
                                          <p:val>
                                            <p:fltVal val="0"/>
                                          </p:val>
                                        </p:tav>
                                        <p:tav tm="100000">
                                          <p:val>
                                            <p:strVal val="#ppt_h"/>
                                          </p:val>
                                        </p:tav>
                                      </p:tavLst>
                                    </p:anim>
                                    <p:anim calcmode="lin" valueType="num">
                                      <p:cBhvr>
                                        <p:cTn id="35" dur="1000" fill="hold"/>
                                        <p:tgtEl>
                                          <p:spTgt spid="40"/>
                                        </p:tgtEl>
                                        <p:attrNameLst>
                                          <p:attrName>style.rotation</p:attrName>
                                        </p:attrNameLst>
                                      </p:cBhvr>
                                      <p:tavLst>
                                        <p:tav tm="0">
                                          <p:val>
                                            <p:fltVal val="90"/>
                                          </p:val>
                                        </p:tav>
                                        <p:tav tm="100000">
                                          <p:val>
                                            <p:fltVal val="0"/>
                                          </p:val>
                                        </p:tav>
                                      </p:tavLst>
                                    </p:anim>
                                    <p:animEffect transition="in" filter="fade">
                                      <p:cBhvr>
                                        <p:cTn id="3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52"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3"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94</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3"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4"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94</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6" name="Footer Placeholder 31"/>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7" name="Slide Number Placeholder 32"/>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EC2ED14-3CA7-427F-B39C-F90B19B65C41}"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94</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pic>
        <p:nvPicPr>
          <p:cNvPr id="4" name="Picture 3"/>
          <p:cNvPicPr>
            <a:picLocks noChangeAspect="1"/>
          </p:cNvPicPr>
          <p:nvPr/>
        </p:nvPicPr>
        <p:blipFill>
          <a:blip r:embed="rId3"/>
          <a:stretch>
            <a:fillRect/>
          </a:stretch>
        </p:blipFill>
        <p:spPr>
          <a:xfrm>
            <a:off x="2811644" y="1463938"/>
            <a:ext cx="3071834" cy="4572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393142" y="968098"/>
            <a:ext cx="3908839" cy="369332"/>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Blink LED using serial monitor</a:t>
            </a:r>
            <a:endParaRPr lang="en-US" b="1" dirty="0">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1368091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12" name="Rectangle 11"/>
          <p:cNvSpPr/>
          <p:nvPr/>
        </p:nvSpPr>
        <p:spPr>
          <a:xfrm>
            <a:off x="3657600" y="1250225"/>
            <a:ext cx="231154" cy="338554"/>
          </a:xfrm>
          <a:prstGeom prst="rect">
            <a:avLst/>
          </a:prstGeom>
        </p:spPr>
        <p:txBody>
          <a:bodyPr wrap="none" anchor="ctr">
            <a:spAutoFit/>
          </a:bodyPr>
          <a:lstStyle/>
          <a:p>
            <a:r>
              <a:rPr lang="en-US" sz="1600" dirty="0" smtClean="0"/>
              <a:t> </a:t>
            </a:r>
            <a:endParaRPr lang="en-US" sz="1600" dirty="0">
              <a:latin typeface="Roboto Bk"/>
            </a:endParaRPr>
          </a:p>
        </p:txBody>
      </p:sp>
      <p:sp>
        <p:nvSpPr>
          <p:cNvPr id="16" name="Rectangle 15"/>
          <p:cNvSpPr/>
          <p:nvPr/>
        </p:nvSpPr>
        <p:spPr>
          <a:xfrm>
            <a:off x="4953000" y="2514600"/>
            <a:ext cx="184731" cy="338554"/>
          </a:xfrm>
          <a:prstGeom prst="rect">
            <a:avLst/>
          </a:prstGeom>
        </p:spPr>
        <p:txBody>
          <a:bodyPr wrap="none">
            <a:spAutoFit/>
          </a:bodyPr>
          <a:lstStyle/>
          <a:p>
            <a:endParaRPr lang="en-US" sz="1600" b="1" dirty="0" smtClean="0">
              <a:latin typeface="Roboto Bk"/>
              <a:cs typeface="Times New Roman" pitchFamily="18" charset="0"/>
            </a:endParaRPr>
          </a:p>
        </p:txBody>
      </p:sp>
      <p:sp>
        <p:nvSpPr>
          <p:cNvPr id="52"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3"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95</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3" name="Footer Placeholder 30"/>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4" name="Slide Number Placeholder 31"/>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24C7A4F-4124-41C0-9FBA-00B2D10E54F8}"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95</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6" name="Footer Placeholder 31"/>
          <p:cNvSpPr txBox="1">
            <a:spLocks/>
          </p:cNvSpPr>
          <p:nvPr/>
        </p:nvSpPr>
        <p:spPr>
          <a:xfrm>
            <a:off x="3124200" y="8475134"/>
            <a:ext cx="2895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t>UBC 104 Embedded Systems</a:t>
            </a:r>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97" name="Slide Number Placeholder 32"/>
          <p:cNvSpPr txBox="1">
            <a:spLocks/>
          </p:cNvSpPr>
          <p:nvPr/>
        </p:nvSpPr>
        <p:spPr>
          <a:xfrm>
            <a:off x="6553200" y="8475134"/>
            <a:ext cx="2133600" cy="486833"/>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6EC2ED14-3CA7-427F-B39C-F90B19B65C41}" type="slidenum">
              <a:rPr kumimoji="0" lang="en-IE" altLang="en-US" sz="2100" b="0" i="0" u="none" strike="noStrike" kern="1200" cap="none" spc="0" normalizeH="0" baseline="0" noProof="0" smtClean="0">
                <a:ln>
                  <a:noFill/>
                </a:ln>
                <a:solidFill>
                  <a:srgbClr val="000000"/>
                </a:solidFill>
                <a:effectLst/>
                <a:uLnTx/>
                <a:uFillTx/>
                <a:latin typeface="Gill Sans" charset="0"/>
                <a:ea typeface="ヒラギノ角ゴ ProN W3" charset="0"/>
                <a:cs typeface="ヒラギノ角ゴ ProN W3" charset="0"/>
                <a:sym typeface="Gill Sans" charset="0"/>
              </a:rPr>
              <a:pPr marL="0" marR="0" lvl="0" indent="0" algn="ctr" defTabSz="914400" rtl="0" eaLnBrk="1" fontAlgn="base" latinLnBrk="0" hangingPunct="1">
                <a:lnSpc>
                  <a:spcPct val="100000"/>
                </a:lnSpc>
                <a:spcBef>
                  <a:spcPct val="0"/>
                </a:spcBef>
                <a:spcAft>
                  <a:spcPct val="0"/>
                </a:spcAft>
                <a:buClrTx/>
                <a:buSzTx/>
                <a:buFontTx/>
                <a:buNone/>
                <a:tabLst/>
                <a:defRPr/>
              </a:pPr>
              <a:t>95</a:t>
            </a:fld>
            <a:endParaRPr kumimoji="0" lang="en-IE" altLang="en-US" sz="21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3"/>
          <a:stretch>
            <a:fillRect/>
          </a:stretch>
        </p:blipFill>
        <p:spPr>
          <a:xfrm>
            <a:off x="2721189" y="1419503"/>
            <a:ext cx="3500462" cy="4572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275176" y="678065"/>
            <a:ext cx="4392488" cy="646331"/>
          </a:xfrm>
          <a:prstGeom prst="rect">
            <a:avLst/>
          </a:prstGeom>
          <a:noFill/>
        </p:spPr>
        <p:txBody>
          <a:bodyPr wrap="square" rtlCol="0">
            <a:spAutoFit/>
          </a:bodyPr>
          <a:lstStyle/>
          <a:p>
            <a:r>
              <a:rPr lang="en-US" b="1" dirty="0" smtClean="0">
                <a:latin typeface="Times New Roman" pitchFamily="18" charset="0"/>
                <a:ea typeface="Roboto Black" panose="02000000000000000000" pitchFamily="2" charset="0"/>
                <a:cs typeface="Times New Roman" pitchFamily="18" charset="0"/>
              </a:rPr>
              <a:t>Blink LED through serial monitor using string</a:t>
            </a:r>
            <a:endParaRPr lang="en-US" b="1" dirty="0">
              <a:latin typeface="Times New Roman" pitchFamily="18" charset="0"/>
              <a:ea typeface="Roboto Black" panose="02000000000000000000" pitchFamily="2" charset="0"/>
              <a:cs typeface="Times New Roman" pitchFamily="18" charset="0"/>
            </a:endParaRPr>
          </a:p>
        </p:txBody>
      </p:sp>
    </p:spTree>
    <p:extLst>
      <p:ext uri="{BB962C8B-B14F-4D97-AF65-F5344CB8AC3E}">
        <p14:creationId xmlns="" xmlns:p14="http://schemas.microsoft.com/office/powerpoint/2010/main" val="77974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307777"/>
          </a:xfrm>
          <a:prstGeom prst="rect">
            <a:avLst/>
          </a:prstGeom>
          <a:noFill/>
          <a:extLst/>
        </p:spPr>
        <p:txBody>
          <a:bodyPr wrap="square" rtlCol="0">
            <a:spAutoFit/>
          </a:bodyPr>
          <a:lstStyle/>
          <a:p>
            <a:endParaRPr lang="en-US" sz="1400">
              <a:solidFill>
                <a:schemeClr val="bg1"/>
              </a:solidFill>
              <a:latin typeface="Times New Roman" pitchFamily="18" charset="0"/>
              <a:cs typeface="Times New Roman" pitchFamily="18" charset="0"/>
            </a:endParaRPr>
          </a:p>
        </p:txBody>
      </p:sp>
      <p:sp>
        <p:nvSpPr>
          <p:cNvPr id="38" name="TextBox 37"/>
          <p:cNvSpPr txBox="1"/>
          <p:nvPr/>
        </p:nvSpPr>
        <p:spPr>
          <a:xfrm>
            <a:off x="549186" y="2605929"/>
            <a:ext cx="4355976" cy="1643527"/>
          </a:xfrm>
          <a:prstGeom prst="rect">
            <a:avLst/>
          </a:prstGeom>
          <a:noFill/>
        </p:spPr>
        <p:txBody>
          <a:bodyPr wrap="square" rtlCol="0">
            <a:spAutoFit/>
          </a:bodyPr>
          <a:lstStyle/>
          <a:p>
            <a:pPr algn="l">
              <a:lnSpc>
                <a:spcPct val="90000"/>
              </a:lnSpc>
            </a:pPr>
            <a:endParaRPr lang="en-US" sz="1400" b="1" dirty="0" smtClean="0">
              <a:solidFill>
                <a:schemeClr val="bg1"/>
              </a:solidFill>
              <a:latin typeface="Times New Roman" pitchFamily="18" charset="0"/>
              <a:ea typeface="Roboto Bk" pitchFamily="2" charset="0"/>
              <a:cs typeface="Times New Roman" pitchFamily="18" charset="0"/>
            </a:endParaRPr>
          </a:p>
          <a:p>
            <a:pPr marL="285750" indent="-285750" algn="l">
              <a:lnSpc>
                <a:spcPct val="90000"/>
              </a:lnSpc>
              <a:buFont typeface="Wingdings" panose="05000000000000000000" pitchFamily="2" charset="2"/>
              <a:buChar char="ü"/>
            </a:pPr>
            <a:r>
              <a:rPr lang="en-US" sz="1400" dirty="0" smtClean="0">
                <a:solidFill>
                  <a:schemeClr val="tx1"/>
                </a:solidFill>
                <a:latin typeface="Times New Roman" pitchFamily="18" charset="0"/>
                <a:ea typeface="Roboto Light" panose="02000000000000000000" pitchFamily="2" charset="0"/>
                <a:cs typeface="Times New Roman" pitchFamily="18" charset="0"/>
              </a:rPr>
              <a:t>pronounced</a:t>
            </a:r>
            <a:r>
              <a:rPr lang="en-US" sz="1400" dirty="0">
                <a:solidFill>
                  <a:schemeClr val="tx1"/>
                </a:solidFill>
                <a:latin typeface="Times New Roman" pitchFamily="18" charset="0"/>
                <a:ea typeface="Roboto Light" panose="02000000000000000000" pitchFamily="2" charset="0"/>
                <a:cs typeface="Times New Roman" pitchFamily="18" charset="0"/>
              </a:rPr>
              <a:t> </a:t>
            </a:r>
            <a:r>
              <a:rPr lang="en-US" sz="1400" i="1" dirty="0">
                <a:solidFill>
                  <a:schemeClr val="tx1"/>
                </a:solidFill>
                <a:latin typeface="Times New Roman" pitchFamily="18" charset="0"/>
                <a:ea typeface="Roboto Light" panose="02000000000000000000" pitchFamily="2" charset="0"/>
                <a:cs typeface="Times New Roman" pitchFamily="18" charset="0"/>
              </a:rPr>
              <a:t>I-squared-C</a:t>
            </a:r>
            <a:r>
              <a:rPr lang="en-US" sz="1400" dirty="0">
                <a:latin typeface="Times New Roman" pitchFamily="18" charset="0"/>
                <a:ea typeface="Roboto Light" panose="02000000000000000000" pitchFamily="2" charset="0"/>
                <a:cs typeface="Times New Roman" pitchFamily="18" charset="0"/>
              </a:rPr>
              <a:t>, is a multi-master, multi-slave, single-ended, serial computer bus invented by Philips Semiconductor (now NXP Semiconductors). It is typically used for attaching lower-speed peripheral ICs to processors and microcontrollers.</a:t>
            </a:r>
          </a:p>
          <a:p>
            <a:pPr>
              <a:lnSpc>
                <a:spcPct val="90000"/>
              </a:lnSpc>
              <a:buFont typeface="Wingdings" pitchFamily="2" charset="2"/>
              <a:buNone/>
            </a:pPr>
            <a:endParaRPr lang="en-US" sz="1400" dirty="0">
              <a:latin typeface="Times New Roman" pitchFamily="18" charset="0"/>
              <a:ea typeface="Roboto Lt" pitchFamily="2" charset="0"/>
              <a:cs typeface="Times New Roman" pitchFamily="18" charset="0"/>
            </a:endParaRPr>
          </a:p>
        </p:txBody>
      </p:sp>
      <p:pic>
        <p:nvPicPr>
          <p:cNvPr id="30" name="Picture 29" descr="I2C.png"/>
          <p:cNvPicPr>
            <a:picLocks noChangeAspect="1"/>
          </p:cNvPicPr>
          <p:nvPr/>
        </p:nvPicPr>
        <p:blipFill>
          <a:blip r:embed="rId3"/>
          <a:stretch>
            <a:fillRect/>
          </a:stretch>
        </p:blipFill>
        <p:spPr>
          <a:xfrm>
            <a:off x="4911222" y="2669810"/>
            <a:ext cx="3657600" cy="17212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3010518" y="1110233"/>
            <a:ext cx="3114581" cy="523220"/>
          </a:xfrm>
          <a:prstGeom prst="rect">
            <a:avLst/>
          </a:prstGeom>
          <a:noFill/>
        </p:spPr>
        <p:txBody>
          <a:bodyPr wrap="square" rtlCol="0">
            <a:spAutoFit/>
          </a:bodyPr>
          <a:lstStyle/>
          <a:p>
            <a:r>
              <a:rPr lang="en-US" sz="1400" b="1" dirty="0">
                <a:solidFill>
                  <a:schemeClr val="tx1"/>
                </a:solidFill>
                <a:latin typeface="Times New Roman" pitchFamily="18" charset="0"/>
                <a:ea typeface="Roboto Black" panose="02000000000000000000" pitchFamily="2" charset="0"/>
                <a:cs typeface="Times New Roman" pitchFamily="18" charset="0"/>
              </a:rPr>
              <a:t>I²C (Inter-Integrated Circuit) </a:t>
            </a:r>
          </a:p>
          <a:p>
            <a:endParaRPr lang="en-US" sz="1400" dirty="0">
              <a:latin typeface="Times New Roman" pitchFamily="18" charset="0"/>
              <a:cs typeface="Times New Roman" pitchFamily="18" charset="0"/>
            </a:endParaRPr>
          </a:p>
        </p:txBody>
      </p:sp>
    </p:spTree>
    <p:extLst>
      <p:ext uri="{BB962C8B-B14F-4D97-AF65-F5344CB8AC3E}">
        <p14:creationId xmlns="" xmlns:p14="http://schemas.microsoft.com/office/powerpoint/2010/main" val="2942910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pic>
        <p:nvPicPr>
          <p:cNvPr id="34" name="Picture 33" descr="images.png"/>
          <p:cNvPicPr>
            <a:picLocks noChangeAspect="1"/>
          </p:cNvPicPr>
          <p:nvPr/>
        </p:nvPicPr>
        <p:blipFill>
          <a:blip r:embed="rId3"/>
          <a:stretch>
            <a:fillRect/>
          </a:stretch>
        </p:blipFill>
        <p:spPr>
          <a:xfrm>
            <a:off x="971600" y="2029176"/>
            <a:ext cx="2428892" cy="2762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4105045" y="2029176"/>
            <a:ext cx="4608512" cy="2862322"/>
          </a:xfrm>
          <a:prstGeom prst="rect">
            <a:avLst/>
          </a:prstGeom>
          <a:noFill/>
        </p:spPr>
        <p:txBody>
          <a:bodyPr wrap="square" rtlCol="0">
            <a:spAutoFit/>
          </a:bodyPr>
          <a:lstStyle/>
          <a:p>
            <a:pPr marL="285750" indent="-285750" algn="l">
              <a:buFont typeface="Wingdings" panose="05000000000000000000" pitchFamily="2" charset="2"/>
              <a:buChar char="ü"/>
            </a:pPr>
            <a:r>
              <a:rPr lang="en-US" sz="1400" dirty="0">
                <a:latin typeface="Times New Roman" pitchFamily="18" charset="0"/>
                <a:ea typeface="Roboto Light" panose="02000000000000000000" pitchFamily="2" charset="0"/>
                <a:cs typeface="Times New Roman" pitchFamily="18" charset="0"/>
              </a:rPr>
              <a:t>Two signal wires : Serial data (SDA) and Serial </a:t>
            </a:r>
            <a:r>
              <a:rPr lang="en-US" sz="1400" dirty="0" smtClean="0">
                <a:latin typeface="Times New Roman" pitchFamily="18" charset="0"/>
                <a:ea typeface="Roboto Light" panose="02000000000000000000" pitchFamily="2" charset="0"/>
                <a:cs typeface="Times New Roman" pitchFamily="18" charset="0"/>
              </a:rPr>
              <a:t>clock(SCL)</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Synchronous communication</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Bi-directional </a:t>
            </a:r>
            <a:r>
              <a:rPr lang="en-US" sz="1400" dirty="0">
                <a:latin typeface="Times New Roman" pitchFamily="18" charset="0"/>
                <a:ea typeface="Roboto Light" panose="02000000000000000000" pitchFamily="2" charset="0"/>
                <a:cs typeface="Times New Roman" pitchFamily="18" charset="0"/>
              </a:rPr>
              <a:t>data transfer(not </a:t>
            </a:r>
            <a:r>
              <a:rPr lang="en-US" sz="1400" dirty="0" smtClean="0">
                <a:latin typeface="Times New Roman" pitchFamily="18" charset="0"/>
                <a:ea typeface="Roboto Light" panose="02000000000000000000" pitchFamily="2" charset="0"/>
                <a:cs typeface="Times New Roman" pitchFamily="18" charset="0"/>
              </a:rPr>
              <a:t>simultaneous)</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Multi-master support</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Byte-oriented transfers(8 bits)</a:t>
            </a:r>
          </a:p>
          <a:p>
            <a:pPr marL="285750" indent="-285750" algn="l">
              <a:buFont typeface="Wingdings" panose="05000000000000000000" pitchFamily="2" charset="2"/>
              <a:buChar char="ü"/>
            </a:pPr>
            <a:r>
              <a:rPr lang="en-US" sz="1400" dirty="0" smtClean="0">
                <a:latin typeface="Times New Roman" pitchFamily="18" charset="0"/>
                <a:ea typeface="Roboto Light" panose="02000000000000000000" pitchFamily="2" charset="0"/>
                <a:cs typeface="Times New Roman" pitchFamily="18" charset="0"/>
              </a:rPr>
              <a:t>Wide range of bus speeds: </a:t>
            </a:r>
          </a:p>
          <a:p>
            <a:pPr algn="l"/>
            <a:r>
              <a:rPr lang="en-US" sz="1400" dirty="0" smtClean="0">
                <a:solidFill>
                  <a:schemeClr val="tx1"/>
                </a:solidFill>
                <a:latin typeface="Times New Roman" pitchFamily="18" charset="0"/>
                <a:ea typeface="Roboto Light" panose="02000000000000000000" pitchFamily="2" charset="0"/>
                <a:cs typeface="Times New Roman" pitchFamily="18" charset="0"/>
              </a:rPr>
              <a:t>              Standard </a:t>
            </a:r>
            <a:r>
              <a:rPr lang="en-US" sz="1400" dirty="0">
                <a:solidFill>
                  <a:schemeClr val="tx1"/>
                </a:solidFill>
                <a:latin typeface="Times New Roman" pitchFamily="18" charset="0"/>
                <a:ea typeface="Roboto Light" panose="02000000000000000000" pitchFamily="2" charset="0"/>
                <a:cs typeface="Times New Roman" pitchFamily="18" charset="0"/>
              </a:rPr>
              <a:t>mode : 100 </a:t>
            </a:r>
            <a:r>
              <a:rPr lang="en-US" sz="1400" dirty="0" smtClean="0">
                <a:solidFill>
                  <a:schemeClr val="tx1"/>
                </a:solidFill>
                <a:latin typeface="Times New Roman" pitchFamily="18" charset="0"/>
                <a:ea typeface="Roboto Light" panose="02000000000000000000" pitchFamily="2" charset="0"/>
                <a:cs typeface="Times New Roman" pitchFamily="18" charset="0"/>
              </a:rPr>
              <a:t>Kbps</a:t>
            </a:r>
          </a:p>
          <a:p>
            <a:pPr algn="l"/>
            <a:r>
              <a:rPr lang="en-US" sz="1400" dirty="0" smtClean="0">
                <a:solidFill>
                  <a:schemeClr val="tx1"/>
                </a:solidFill>
                <a:latin typeface="Times New Roman" pitchFamily="18" charset="0"/>
                <a:ea typeface="Roboto Light" panose="02000000000000000000" pitchFamily="2" charset="0"/>
                <a:cs typeface="Times New Roman" pitchFamily="18" charset="0"/>
              </a:rPr>
              <a:t>              Fast </a:t>
            </a:r>
            <a:r>
              <a:rPr lang="en-US" sz="1400" dirty="0">
                <a:solidFill>
                  <a:schemeClr val="tx1"/>
                </a:solidFill>
                <a:latin typeface="Times New Roman" pitchFamily="18" charset="0"/>
                <a:ea typeface="Roboto Light" panose="02000000000000000000" pitchFamily="2" charset="0"/>
                <a:cs typeface="Times New Roman" pitchFamily="18" charset="0"/>
              </a:rPr>
              <a:t>mode : 400 </a:t>
            </a:r>
            <a:r>
              <a:rPr lang="en-US" sz="1400" dirty="0" smtClean="0">
                <a:solidFill>
                  <a:schemeClr val="tx1"/>
                </a:solidFill>
                <a:latin typeface="Times New Roman" pitchFamily="18" charset="0"/>
                <a:ea typeface="Roboto Light" panose="02000000000000000000" pitchFamily="2" charset="0"/>
                <a:cs typeface="Times New Roman" pitchFamily="18" charset="0"/>
              </a:rPr>
              <a:t>Kbps</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Fast mode plus : 1 Mbps</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High-speed mode : 3.4 Mbps</a:t>
            </a:r>
          </a:p>
          <a:p>
            <a:pPr marL="0" indent="0" algn="l">
              <a:buNone/>
            </a:pPr>
            <a:r>
              <a:rPr lang="en-US" sz="1400" dirty="0" smtClean="0">
                <a:solidFill>
                  <a:schemeClr val="tx1"/>
                </a:solidFill>
                <a:latin typeface="Times New Roman" pitchFamily="18" charset="0"/>
                <a:ea typeface="Roboto Light" panose="02000000000000000000" pitchFamily="2" charset="0"/>
                <a:cs typeface="Times New Roman" pitchFamily="18" charset="0"/>
              </a:rPr>
              <a:t>              Ultra fast mode : 5 Mbps(unidirectional)</a:t>
            </a:r>
            <a:endParaRPr lang="en-IN" sz="1400" dirty="0" smtClean="0">
              <a:solidFill>
                <a:schemeClr val="tx1"/>
              </a:solidFill>
              <a:latin typeface="Times New Roman" pitchFamily="18" charset="0"/>
              <a:ea typeface="Roboto Light" panose="02000000000000000000" pitchFamily="2" charset="0"/>
              <a:cs typeface="Times New Roman" pitchFamily="18" charset="0"/>
            </a:endParaRPr>
          </a:p>
          <a:p>
            <a:endParaRPr lang="en-US" sz="1200" dirty="0">
              <a:latin typeface="Roboto Lt" pitchFamily="2" charset="0"/>
              <a:ea typeface="Roboto Lt" pitchFamily="2" charset="0"/>
            </a:endParaRPr>
          </a:p>
        </p:txBody>
      </p:sp>
    </p:spTree>
    <p:extLst>
      <p:ext uri="{BB962C8B-B14F-4D97-AF65-F5344CB8AC3E}">
        <p14:creationId xmlns="" xmlns:p14="http://schemas.microsoft.com/office/powerpoint/2010/main" val="165182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0"/>
          <p:cNvSpPr>
            <a:spLocks/>
          </p:cNvSpPr>
          <p:nvPr/>
        </p:nvSpPr>
        <p:spPr bwMode="auto">
          <a:xfrm>
            <a:off x="5045366" y="1419503"/>
            <a:ext cx="3562903" cy="47274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indent="0" algn="l">
              <a:buNone/>
            </a:pPr>
            <a:endParaRPr lang="en-US" sz="1400" b="1" dirty="0">
              <a:solidFill>
                <a:schemeClr val="tx1"/>
              </a:solidFill>
              <a:latin typeface="Times New Roman" pitchFamily="18" charset="0"/>
              <a:ea typeface="Roboto Lt" pitchFamily="2" charset="0"/>
              <a:cs typeface="Times New Roman" pitchFamily="18" charset="0"/>
            </a:endParaRP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1.All: </a:t>
            </a:r>
            <a:r>
              <a:rPr lang="en-US" sz="1400" dirty="0">
                <a:solidFill>
                  <a:schemeClr val="tx1"/>
                </a:solidFill>
                <a:latin typeface="Times New Roman" pitchFamily="18" charset="0"/>
                <a:ea typeface="Roboto Light" panose="02000000000000000000" pitchFamily="2" charset="0"/>
                <a:cs typeface="Times New Roman" pitchFamily="18" charset="0"/>
              </a:rPr>
              <a:t>Allow SDA,SCL start high.</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2.Master: </a:t>
            </a:r>
            <a:r>
              <a:rPr lang="en-US" sz="1400" dirty="0">
                <a:solidFill>
                  <a:schemeClr val="tx1"/>
                </a:solidFill>
                <a:latin typeface="Times New Roman" pitchFamily="18" charset="0"/>
                <a:ea typeface="Roboto Light" panose="02000000000000000000" pitchFamily="2" charset="0"/>
                <a:cs typeface="Times New Roman" pitchFamily="18" charset="0"/>
              </a:rPr>
              <a:t>SDA low to signal start high</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3.Master: </a:t>
            </a:r>
            <a:r>
              <a:rPr lang="en-US" sz="1400" dirty="0">
                <a:solidFill>
                  <a:schemeClr val="tx1"/>
                </a:solidFill>
                <a:latin typeface="Times New Roman" pitchFamily="18" charset="0"/>
                <a:ea typeface="Roboto Light" panose="02000000000000000000" pitchFamily="2" charset="0"/>
                <a:cs typeface="Times New Roman" pitchFamily="18" charset="0"/>
              </a:rPr>
              <a:t>Send out SCL, and 7 bit address followed by 0(W) on SDA.</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4.Slave: </a:t>
            </a:r>
            <a:r>
              <a:rPr lang="en-US" sz="1400" dirty="0">
                <a:solidFill>
                  <a:schemeClr val="tx1"/>
                </a:solidFill>
                <a:latin typeface="Times New Roman" pitchFamily="18" charset="0"/>
                <a:ea typeface="Roboto Light" panose="02000000000000000000" pitchFamily="2" charset="0"/>
                <a:cs typeface="Times New Roman" pitchFamily="18" charset="0"/>
              </a:rPr>
              <a:t>Pull SDA low to signify Acknowledge</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5.Master:</a:t>
            </a:r>
            <a:r>
              <a:rPr lang="en-US" sz="1400" dirty="0">
                <a:solidFill>
                  <a:schemeClr val="tx1"/>
                </a:solidFill>
                <a:latin typeface="Times New Roman" pitchFamily="18" charset="0"/>
                <a:ea typeface="Roboto Light" panose="02000000000000000000" pitchFamily="2" charset="0"/>
                <a:cs typeface="Times New Roman" pitchFamily="18" charset="0"/>
              </a:rPr>
              <a:t> Send out 8 data bits on SDA</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6.Slave: </a:t>
            </a:r>
            <a:r>
              <a:rPr lang="en-US" sz="1400" dirty="0">
                <a:solidFill>
                  <a:schemeClr val="tx1"/>
                </a:solidFill>
                <a:latin typeface="Times New Roman" pitchFamily="18" charset="0"/>
                <a:ea typeface="Roboto Light" panose="02000000000000000000" pitchFamily="2" charset="0"/>
                <a:cs typeface="Times New Roman" pitchFamily="18" charset="0"/>
              </a:rPr>
              <a:t>ACK</a:t>
            </a: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7.All: </a:t>
            </a:r>
            <a:r>
              <a:rPr lang="en-US" sz="1400" dirty="0">
                <a:solidFill>
                  <a:schemeClr val="tx1"/>
                </a:solidFill>
                <a:latin typeface="Times New Roman" pitchFamily="18" charset="0"/>
                <a:ea typeface="Roboto Light" panose="02000000000000000000" pitchFamily="2" charset="0"/>
                <a:cs typeface="Times New Roman" pitchFamily="18" charset="0"/>
              </a:rPr>
              <a:t>Allow SDA to go high when SCL is high (stop).</a:t>
            </a:r>
          </a:p>
          <a:p>
            <a:pPr marL="0" indent="0" algn="l">
              <a:buNone/>
            </a:pP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For “Read</a:t>
            </a:r>
            <a:r>
              <a:rPr lang="en-US" sz="1400" b="1" dirty="0" smtClean="0">
                <a:solidFill>
                  <a:schemeClr val="tx1"/>
                </a:solidFill>
                <a:latin typeface="Times New Roman" pitchFamily="18" charset="0"/>
                <a:ea typeface="Roboto Light" panose="02000000000000000000" pitchFamily="2" charset="0"/>
                <a:cs typeface="Times New Roman" pitchFamily="18" charset="0"/>
              </a:rPr>
              <a:t>”</a:t>
            </a:r>
          </a:p>
          <a:p>
            <a:pPr marL="0" indent="0" algn="l">
              <a:buNone/>
            </a:pP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3.Master: </a:t>
            </a:r>
            <a:r>
              <a:rPr lang="en-US" sz="1400" dirty="0">
                <a:solidFill>
                  <a:schemeClr val="tx1"/>
                </a:solidFill>
                <a:latin typeface="Times New Roman" pitchFamily="18" charset="0"/>
                <a:ea typeface="Roboto Light" panose="02000000000000000000" pitchFamily="2" charset="0"/>
                <a:cs typeface="Times New Roman" pitchFamily="18" charset="0"/>
              </a:rPr>
              <a:t>Address following by 1(R) on SDA. </a:t>
            </a: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5.Slave: </a:t>
            </a:r>
            <a:r>
              <a:rPr lang="en-US" sz="1400" dirty="0">
                <a:solidFill>
                  <a:schemeClr val="tx1"/>
                </a:solidFill>
                <a:latin typeface="Times New Roman" pitchFamily="18" charset="0"/>
                <a:ea typeface="Roboto Light" panose="02000000000000000000" pitchFamily="2" charset="0"/>
                <a:cs typeface="Times New Roman" pitchFamily="18" charset="0"/>
              </a:rPr>
              <a:t>Send out 8 bits on SDA</a:t>
            </a:r>
            <a:endParaRPr lang="en-US" sz="1400" b="1" dirty="0">
              <a:solidFill>
                <a:schemeClr val="tx1"/>
              </a:solidFill>
              <a:latin typeface="Times New Roman" pitchFamily="18" charset="0"/>
              <a:ea typeface="Roboto Light" panose="02000000000000000000" pitchFamily="2" charset="0"/>
              <a:cs typeface="Times New Roman" pitchFamily="18" charset="0"/>
            </a:endParaRPr>
          </a:p>
          <a:p>
            <a:pPr marL="0" indent="0" algn="l">
              <a:buNone/>
            </a:pPr>
            <a:r>
              <a:rPr lang="en-US" sz="1400" b="1" dirty="0">
                <a:solidFill>
                  <a:schemeClr val="tx1"/>
                </a:solidFill>
                <a:latin typeface="Times New Roman" pitchFamily="18" charset="0"/>
                <a:ea typeface="Roboto Light" panose="02000000000000000000" pitchFamily="2" charset="0"/>
                <a:cs typeface="Times New Roman" pitchFamily="18" charset="0"/>
              </a:rPr>
              <a:t>6.Master: </a:t>
            </a:r>
            <a:r>
              <a:rPr lang="en-US" sz="1400" dirty="0">
                <a:solidFill>
                  <a:schemeClr val="tx1"/>
                </a:solidFill>
                <a:latin typeface="Times New Roman" pitchFamily="18" charset="0"/>
                <a:ea typeface="Roboto Light" panose="02000000000000000000" pitchFamily="2" charset="0"/>
                <a:cs typeface="Times New Roman" pitchFamily="18" charset="0"/>
              </a:rPr>
              <a:t>ACK</a:t>
            </a:r>
          </a:p>
        </p:txBody>
      </p:sp>
      <p:pic>
        <p:nvPicPr>
          <p:cNvPr id="30" name="Content Placeholder 3"/>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701965" y="2367657"/>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3347864" y="861776"/>
            <a:ext cx="2232248" cy="523220"/>
          </a:xfrm>
          <a:prstGeom prst="rect">
            <a:avLst/>
          </a:prstGeom>
          <a:noFill/>
        </p:spPr>
        <p:txBody>
          <a:bodyPr wrap="square" rtlCol="0">
            <a:spAutoFit/>
          </a:bodyPr>
          <a:lstStyle/>
          <a:p>
            <a:r>
              <a:rPr lang="en-US" sz="1400" b="1" dirty="0">
                <a:solidFill>
                  <a:schemeClr val="tx1"/>
                </a:solidFill>
                <a:latin typeface="Times New Roman" pitchFamily="18" charset="0"/>
                <a:ea typeface="Roboto Black" panose="02000000000000000000" pitchFamily="2" charset="0"/>
                <a:cs typeface="Times New Roman" pitchFamily="18" charset="0"/>
              </a:rPr>
              <a:t>To write a single byte:</a:t>
            </a:r>
          </a:p>
          <a:p>
            <a:endParaRPr lang="en-US" sz="14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4262712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
            <a:ext cx="4139952" cy="646331"/>
          </a:xfrm>
          <a:prstGeom prst="rect">
            <a:avLst/>
          </a:prstGeom>
          <a:noFill/>
          <a:extLst/>
        </p:spPr>
        <p:txBody>
          <a:bodyPr wrap="square" rtlCol="0">
            <a:spAutoFit/>
          </a:bodyPr>
          <a:lstStyle/>
          <a:p>
            <a:endParaRPr lang="en-US" sz="3600">
              <a:solidFill>
                <a:schemeClr val="bg1"/>
              </a:solidFill>
              <a:latin typeface="Gill Sans MT" pitchFamily="34" charset="0"/>
            </a:endParaRPr>
          </a:p>
        </p:txBody>
      </p:sp>
      <p:sp>
        <p:nvSpPr>
          <p:cNvPr id="5" name="TextBox 4"/>
          <p:cNvSpPr txBox="1"/>
          <p:nvPr/>
        </p:nvSpPr>
        <p:spPr>
          <a:xfrm>
            <a:off x="1057078" y="932722"/>
            <a:ext cx="7344816" cy="3970318"/>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
            </a:pPr>
            <a:r>
              <a:rPr lang="en-US" sz="1400" b="1" dirty="0">
                <a:solidFill>
                  <a:schemeClr val="tx1"/>
                </a:solidFill>
                <a:latin typeface="Times New Roman" pitchFamily="18" charset="0"/>
                <a:ea typeface="Roboto Black" panose="02000000000000000000" pitchFamily="2" charset="0"/>
                <a:cs typeface="Times New Roman" pitchFamily="18" charset="0"/>
              </a:rPr>
              <a:t>Wire.begin</a:t>
            </a:r>
            <a:r>
              <a:rPr lang="en-US" sz="1400" b="1" dirty="0" smtClean="0">
                <a:solidFill>
                  <a:schemeClr val="tx1"/>
                </a:solidFill>
                <a:latin typeface="Times New Roman" pitchFamily="18" charset="0"/>
                <a:ea typeface="Roboto Black" panose="02000000000000000000" pitchFamily="2" charset="0"/>
                <a:cs typeface="Times New Roman" pitchFamily="18" charset="0"/>
              </a:rPr>
              <a:t>()</a:t>
            </a:r>
          </a:p>
          <a:p>
            <a:pPr marL="285750" indent="-285750">
              <a:buFont typeface="Wingdings" panose="05000000000000000000" pitchFamily="2" charset="2"/>
              <a:buChar char="§"/>
            </a:pPr>
            <a:r>
              <a:rPr lang="en-US" sz="1400" b="1" dirty="0" smtClean="0">
                <a:solidFill>
                  <a:schemeClr val="tx1"/>
                </a:solidFill>
                <a:latin typeface="Times New Roman" pitchFamily="18" charset="0"/>
                <a:ea typeface="Roboto Black" panose="02000000000000000000" pitchFamily="2" charset="0"/>
                <a:cs typeface="Times New Roman" pitchFamily="18" charset="0"/>
              </a:rPr>
              <a:t>Wire.begin(address</a:t>
            </a:r>
            <a:r>
              <a:rPr lang="en-US" sz="1400" b="1" dirty="0">
                <a:solidFill>
                  <a:schemeClr val="tx1"/>
                </a:solidFill>
                <a:latin typeface="Times New Roman" pitchFamily="18" charset="0"/>
                <a:ea typeface="Roboto Black" panose="02000000000000000000" pitchFamily="2" charset="0"/>
                <a:cs typeface="Times New Roman" pitchFamily="18" charset="0"/>
              </a:rPr>
              <a:t>)</a:t>
            </a:r>
          </a:p>
          <a:p>
            <a:pPr algn="l"/>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 :</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
            </a:pPr>
            <a:r>
              <a:rPr lang="en-US" sz="1400" dirty="0" smtClean="0">
                <a:solidFill>
                  <a:schemeClr val="tx1"/>
                </a:solidFill>
                <a:latin typeface="Times New Roman" pitchFamily="18" charset="0"/>
                <a:ea typeface="Roboto Light" panose="02000000000000000000" pitchFamily="2" charset="0"/>
                <a:cs typeface="Times New Roman" pitchFamily="18" charset="0"/>
              </a:rPr>
              <a:t>Initiate </a:t>
            </a:r>
            <a:r>
              <a:rPr lang="en-US" sz="1400" dirty="0">
                <a:solidFill>
                  <a:schemeClr val="tx1"/>
                </a:solidFill>
                <a:latin typeface="Times New Roman" pitchFamily="18" charset="0"/>
                <a:ea typeface="Roboto Light" panose="02000000000000000000" pitchFamily="2" charset="0"/>
                <a:cs typeface="Times New Roman" pitchFamily="18" charset="0"/>
              </a:rPr>
              <a:t>the Wire library and join the I2C bus as a master or slave. This should normally be called only </a:t>
            </a:r>
            <a:r>
              <a:rPr lang="en-US" sz="1400" dirty="0" smtClean="0">
                <a:solidFill>
                  <a:schemeClr val="tx1"/>
                </a:solidFill>
                <a:latin typeface="Times New Roman" pitchFamily="18" charset="0"/>
                <a:ea typeface="Roboto Light" panose="02000000000000000000" pitchFamily="2" charset="0"/>
                <a:cs typeface="Times New Roman" pitchFamily="18" charset="0"/>
              </a:rPr>
              <a:t>once.</a:t>
            </a:r>
          </a:p>
          <a:p>
            <a:endParaRPr lang="en-US"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buFont typeface="Wingdings" panose="05000000000000000000" pitchFamily="2" charset="2"/>
              <a:buChar char="§"/>
            </a:pPr>
            <a:r>
              <a:rPr lang="en-US" sz="1400" b="1" dirty="0" smtClean="0">
                <a:solidFill>
                  <a:schemeClr val="tx1"/>
                </a:solidFill>
                <a:latin typeface="Times New Roman" pitchFamily="18" charset="0"/>
                <a:ea typeface="Roboto Black" panose="02000000000000000000" pitchFamily="2" charset="0"/>
                <a:cs typeface="Times New Roman" pitchFamily="18" charset="0"/>
              </a:rPr>
              <a:t>Wire.beginTransmission(address</a:t>
            </a:r>
            <a:r>
              <a:rPr lang="en-US" sz="1400" b="1" dirty="0">
                <a:solidFill>
                  <a:schemeClr val="tx1"/>
                </a:solidFill>
                <a:latin typeface="Times New Roman" pitchFamily="18" charset="0"/>
                <a:ea typeface="Roboto Black" panose="02000000000000000000" pitchFamily="2" charset="0"/>
                <a:cs typeface="Times New Roman" pitchFamily="18" charset="0"/>
              </a:rPr>
              <a:t>)</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
            </a:pPr>
            <a:r>
              <a:rPr lang="en-US" sz="1400" dirty="0">
                <a:solidFill>
                  <a:schemeClr val="tx1"/>
                </a:solidFill>
                <a:latin typeface="Times New Roman" pitchFamily="18" charset="0"/>
                <a:ea typeface="Roboto Light" panose="02000000000000000000" pitchFamily="2" charset="0"/>
                <a:cs typeface="Times New Roman" pitchFamily="18" charset="0"/>
              </a:rPr>
              <a:t>Begin a transmission to the I2C slave device with the given </a:t>
            </a:r>
            <a:r>
              <a:rPr lang="en-US" sz="1400" dirty="0" smtClean="0">
                <a:solidFill>
                  <a:schemeClr val="tx1"/>
                </a:solidFill>
                <a:latin typeface="Times New Roman" pitchFamily="18" charset="0"/>
                <a:ea typeface="Roboto Light" panose="02000000000000000000" pitchFamily="2" charset="0"/>
                <a:cs typeface="Times New Roman" pitchFamily="18" charset="0"/>
              </a:rPr>
              <a:t>address.</a:t>
            </a:r>
          </a:p>
          <a:p>
            <a:pPr algn="l"/>
            <a:endParaRPr lang="en-IN" sz="1400" dirty="0">
              <a:solidFill>
                <a:schemeClr val="tx1"/>
              </a:solidFill>
              <a:latin typeface="Times New Roman" pitchFamily="18" charset="0"/>
              <a:ea typeface="Roboto Light" panose="02000000000000000000" pitchFamily="2" charset="0"/>
              <a:cs typeface="Times New Roman" pitchFamily="18" charset="0"/>
            </a:endParaRPr>
          </a:p>
          <a:p>
            <a:pPr marL="285750" indent="-285750">
              <a:buFont typeface="Wingdings" panose="05000000000000000000" pitchFamily="2" charset="2"/>
              <a:buChar char="§"/>
            </a:pPr>
            <a:r>
              <a:rPr lang="en-US" sz="1400" b="1" dirty="0" smtClean="0">
                <a:solidFill>
                  <a:schemeClr val="tx1"/>
                </a:solidFill>
                <a:latin typeface="Times New Roman" pitchFamily="18" charset="0"/>
                <a:ea typeface="Roboto Black" panose="02000000000000000000" pitchFamily="2" charset="0"/>
                <a:cs typeface="Times New Roman" pitchFamily="18" charset="0"/>
              </a:rPr>
              <a:t>Wire.requestFrom</a:t>
            </a:r>
            <a:r>
              <a:rPr lang="en-US" sz="1400" b="1" dirty="0">
                <a:solidFill>
                  <a:schemeClr val="tx1"/>
                </a:solidFill>
                <a:latin typeface="Times New Roman" pitchFamily="18" charset="0"/>
                <a:ea typeface="Roboto Black" panose="02000000000000000000" pitchFamily="2" charset="0"/>
                <a:cs typeface="Times New Roman" pitchFamily="18" charset="0"/>
              </a:rPr>
              <a:t>()</a:t>
            </a:r>
          </a:p>
          <a:p>
            <a:pPr marL="0" indent="0" algn="l">
              <a:buNone/>
            </a:pPr>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
            </a:pPr>
            <a:r>
              <a:rPr lang="en-US" sz="1400" dirty="0">
                <a:solidFill>
                  <a:schemeClr val="tx1"/>
                </a:solidFill>
                <a:latin typeface="Times New Roman" pitchFamily="18" charset="0"/>
                <a:ea typeface="Roboto Light" panose="02000000000000000000" pitchFamily="2" charset="0"/>
                <a:cs typeface="Times New Roman" pitchFamily="18" charset="0"/>
              </a:rPr>
              <a:t>Used by the master to request bytes from a slave </a:t>
            </a:r>
            <a:r>
              <a:rPr lang="en-US" sz="1400" dirty="0" smtClean="0">
                <a:solidFill>
                  <a:schemeClr val="tx1"/>
                </a:solidFill>
                <a:latin typeface="Times New Roman" pitchFamily="18" charset="0"/>
                <a:ea typeface="Roboto Light" panose="02000000000000000000" pitchFamily="2" charset="0"/>
                <a:cs typeface="Times New Roman" pitchFamily="18" charset="0"/>
              </a:rPr>
              <a:t>device.</a:t>
            </a:r>
          </a:p>
          <a:p>
            <a:pPr algn="l"/>
            <a:endParaRPr lang="en-US" sz="1400" dirty="0">
              <a:solidFill>
                <a:schemeClr val="tx1"/>
              </a:solidFill>
              <a:latin typeface="Times New Roman" pitchFamily="18" charset="0"/>
              <a:ea typeface="Roboto Black" panose="02000000000000000000" pitchFamily="2" charset="0"/>
              <a:cs typeface="Times New Roman" pitchFamily="18" charset="0"/>
            </a:endParaRPr>
          </a:p>
          <a:p>
            <a:pPr marL="285750" indent="-285750">
              <a:buFont typeface="Wingdings" panose="05000000000000000000" pitchFamily="2" charset="2"/>
              <a:buChar char="§"/>
            </a:pPr>
            <a:r>
              <a:rPr lang="en-US" sz="1400" b="1" dirty="0" smtClean="0">
                <a:solidFill>
                  <a:schemeClr val="tx1"/>
                </a:solidFill>
                <a:latin typeface="Times New Roman" pitchFamily="18" charset="0"/>
                <a:ea typeface="Roboto Black" panose="02000000000000000000" pitchFamily="2" charset="0"/>
                <a:cs typeface="Times New Roman" pitchFamily="18" charset="0"/>
              </a:rPr>
              <a:t>Wire.endTransmission()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algn="l"/>
            <a:r>
              <a:rPr lang="en-US" sz="1400" b="1" dirty="0" smtClean="0">
                <a:solidFill>
                  <a:schemeClr val="tx1"/>
                </a:solidFill>
                <a:latin typeface="Times New Roman" pitchFamily="18" charset="0"/>
                <a:ea typeface="Roboto Black" panose="02000000000000000000" pitchFamily="2" charset="0"/>
                <a:cs typeface="Times New Roman" pitchFamily="18" charset="0"/>
              </a:rPr>
              <a:t>Description:</a:t>
            </a:r>
            <a:endParaRPr lang="en-US" sz="1400" b="1" dirty="0">
              <a:solidFill>
                <a:schemeClr val="tx1"/>
              </a:solidFill>
              <a:latin typeface="Times New Roman" pitchFamily="18" charset="0"/>
              <a:ea typeface="Roboto Black" panose="02000000000000000000" pitchFamily="2" charset="0"/>
              <a:cs typeface="Times New Roman" pitchFamily="18" charset="0"/>
            </a:endParaRPr>
          </a:p>
          <a:p>
            <a:pPr marL="285750" indent="-285750" algn="l">
              <a:buFont typeface="Wingdings" panose="05000000000000000000" pitchFamily="2" charset="2"/>
              <a:buChar char="§"/>
            </a:pPr>
            <a:r>
              <a:rPr lang="en-US" sz="1400" dirty="0" smtClean="0">
                <a:solidFill>
                  <a:schemeClr val="tx1"/>
                </a:solidFill>
                <a:latin typeface="Times New Roman" pitchFamily="18" charset="0"/>
                <a:ea typeface="Roboto Light" panose="02000000000000000000" pitchFamily="2" charset="0"/>
                <a:cs typeface="Times New Roman" pitchFamily="18" charset="0"/>
              </a:rPr>
              <a:t>Ends </a:t>
            </a:r>
            <a:r>
              <a:rPr lang="en-US" sz="1400" dirty="0">
                <a:solidFill>
                  <a:schemeClr val="tx1"/>
                </a:solidFill>
                <a:latin typeface="Times New Roman" pitchFamily="18" charset="0"/>
                <a:ea typeface="Roboto Light" panose="02000000000000000000" pitchFamily="2" charset="0"/>
                <a:cs typeface="Times New Roman" pitchFamily="18" charset="0"/>
              </a:rPr>
              <a:t>a transmission to a slave device that was begun by beginTransmission().</a:t>
            </a:r>
          </a:p>
          <a:p>
            <a:endParaRPr lang="en-US" sz="1400" dirty="0">
              <a:solidFill>
                <a:schemeClr val="tx1"/>
              </a:solidFill>
              <a:latin typeface="Times New Roman" pitchFamily="18" charset="0"/>
              <a:ea typeface="Roboto Light" panose="02000000000000000000" pitchFamily="2" charset="0"/>
              <a:cs typeface="Times New Roman" pitchFamily="18" charset="0"/>
            </a:endParaRPr>
          </a:p>
        </p:txBody>
      </p:sp>
    </p:spTree>
    <p:extLst>
      <p:ext uri="{BB962C8B-B14F-4D97-AF65-F5344CB8AC3E}">
        <p14:creationId xmlns="" xmlns:p14="http://schemas.microsoft.com/office/powerpoint/2010/main" val="1350080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2538</TotalTime>
  <Words>4016</Words>
  <Application>Microsoft Office PowerPoint</Application>
  <PresentationFormat>On-screen Show (4:3)</PresentationFormat>
  <Paragraphs>1025</Paragraphs>
  <Slides>102</Slides>
  <Notes>87</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Slide 1</vt:lpstr>
      <vt:lpstr>Slide 2</vt:lpstr>
      <vt:lpstr>Slide 3</vt:lpstr>
      <vt:lpstr>Slide 4</vt:lpstr>
      <vt:lpstr>Slide 5</vt:lpstr>
      <vt:lpstr>Slide 6</vt:lpstr>
      <vt:lpstr>Slide 7</vt:lpstr>
      <vt:lpstr>Slide 8</vt:lpstr>
      <vt:lpstr>Real -time operation</vt:lpstr>
      <vt:lpstr>Embedded  System  Hardware</vt:lpstr>
      <vt:lpstr>Processors</vt:lpstr>
      <vt:lpstr>Microprocessors</vt:lpstr>
      <vt:lpstr>What is Micro-controller ?</vt:lpstr>
      <vt:lpstr>Micro-controller</vt:lpstr>
      <vt:lpstr>Why Micro-controller ?</vt:lpstr>
      <vt:lpstr>Slide 16</vt:lpstr>
      <vt:lpstr>Components of a Micro-controller</vt:lpstr>
      <vt:lpstr>Slide 18</vt:lpstr>
      <vt:lpstr>Slide 19</vt:lpstr>
      <vt:lpstr>Von Neuman Architecture</vt:lpstr>
      <vt:lpstr>Harvard Architecture</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kladeo</dc:creator>
  <cp:lastModifiedBy>IPCS</cp:lastModifiedBy>
  <cp:revision>151</cp:revision>
  <dcterms:created xsi:type="dcterms:W3CDTF">2013-12-12T09:45:29Z</dcterms:created>
  <dcterms:modified xsi:type="dcterms:W3CDTF">2020-10-11T09:35:11Z</dcterms:modified>
</cp:coreProperties>
</file>